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88" r:id="rId3"/>
    <p:sldId id="280" r:id="rId4"/>
    <p:sldId id="284" r:id="rId5"/>
    <p:sldId id="256" r:id="rId6"/>
    <p:sldId id="258" r:id="rId7"/>
    <p:sldId id="263" r:id="rId8"/>
    <p:sldId id="264" r:id="rId9"/>
    <p:sldId id="262" r:id="rId10"/>
    <p:sldId id="265" r:id="rId11"/>
    <p:sldId id="269" r:id="rId12"/>
    <p:sldId id="259" r:id="rId13"/>
    <p:sldId id="270" r:id="rId14"/>
    <p:sldId id="266" r:id="rId15"/>
    <p:sldId id="271" r:id="rId16"/>
    <p:sldId id="273" r:id="rId17"/>
    <p:sldId id="274" r:id="rId18"/>
    <p:sldId id="285" r:id="rId19"/>
    <p:sldId id="275" r:id="rId20"/>
    <p:sldId id="267" r:id="rId21"/>
    <p:sldId id="279" r:id="rId22"/>
    <p:sldId id="268" r:id="rId23"/>
    <p:sldId id="276" r:id="rId24"/>
    <p:sldId id="277" r:id="rId25"/>
    <p:sldId id="278" r:id="rId26"/>
    <p:sldId id="287" r:id="rId27"/>
    <p:sldId id="289"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71089" autoAdjust="0"/>
  </p:normalViewPr>
  <p:slideViewPr>
    <p:cSldViewPr snapToGrid="0" showGuides="1">
      <p:cViewPr varScale="1">
        <p:scale>
          <a:sx n="72" d="100"/>
          <a:sy n="72" d="100"/>
        </p:scale>
        <p:origin x="510" y="72"/>
      </p:cViewPr>
      <p:guideLst>
        <p:guide orient="horz" pos="213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9" d="100"/>
          <a:sy n="79" d="100"/>
        </p:scale>
        <p:origin x="20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88E28-1E0F-466A-9069-26C05EF8308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61F9653-3EAE-4E86-80AA-90816027E88A}">
      <dgm:prSet phldrT="[Text]"/>
      <dgm:spPr/>
      <dgm:t>
        <a:bodyPr/>
        <a:lstStyle/>
        <a:p>
          <a:r>
            <a:rPr lang="en-US" b="1" dirty="0" smtClean="0"/>
            <a:t>When?</a:t>
          </a:r>
        </a:p>
      </dgm:t>
    </dgm:pt>
    <dgm:pt modelId="{AD47F238-61BA-488E-870E-6F4501684527}" type="parTrans" cxnId="{727F3C6E-4D0C-401B-BF38-8C75DD15B186}">
      <dgm:prSet/>
      <dgm:spPr/>
      <dgm:t>
        <a:bodyPr/>
        <a:lstStyle/>
        <a:p>
          <a:endParaRPr lang="en-US"/>
        </a:p>
      </dgm:t>
    </dgm:pt>
    <dgm:pt modelId="{7FA665ED-5952-46FE-A404-9EE2A8E0EA65}" type="sibTrans" cxnId="{727F3C6E-4D0C-401B-BF38-8C75DD15B186}">
      <dgm:prSet/>
      <dgm:spPr/>
      <dgm:t>
        <a:bodyPr/>
        <a:lstStyle/>
        <a:p>
          <a:endParaRPr lang="en-US"/>
        </a:p>
      </dgm:t>
    </dgm:pt>
    <dgm:pt modelId="{4851C386-6DF3-4A7D-81F4-6BBA958E55C8}">
      <dgm:prSet phldrT="[Text]" custT="1"/>
      <dgm:spPr/>
      <dgm:t>
        <a:bodyPr/>
        <a:lstStyle/>
        <a:p>
          <a:r>
            <a:rPr lang="en-US" sz="2600" b="1" dirty="0" smtClean="0"/>
            <a:t>Participatory</a:t>
          </a:r>
          <a:endParaRPr lang="en-US" sz="2600" b="1" dirty="0"/>
        </a:p>
      </dgm:t>
    </dgm:pt>
    <dgm:pt modelId="{E23D5EC0-ABC6-440E-AE27-61DF62606FB0}" type="parTrans" cxnId="{9B8C350A-770B-4525-AD7D-EC68F2C518B5}">
      <dgm:prSet/>
      <dgm:spPr/>
      <dgm:t>
        <a:bodyPr/>
        <a:lstStyle/>
        <a:p>
          <a:endParaRPr lang="en-US"/>
        </a:p>
      </dgm:t>
    </dgm:pt>
    <dgm:pt modelId="{09FC8635-9602-4E03-B8CC-C55FD44F13DA}" type="sibTrans" cxnId="{9B8C350A-770B-4525-AD7D-EC68F2C518B5}">
      <dgm:prSet/>
      <dgm:spPr/>
      <dgm:t>
        <a:bodyPr/>
        <a:lstStyle/>
        <a:p>
          <a:endParaRPr lang="en-US"/>
        </a:p>
      </dgm:t>
    </dgm:pt>
    <dgm:pt modelId="{717B053C-89D8-4BF3-916D-D04DF96641CD}">
      <dgm:prSet phldrT="[Text]"/>
      <dgm:spPr/>
      <dgm:t>
        <a:bodyPr/>
        <a:lstStyle/>
        <a:p>
          <a:r>
            <a:rPr lang="en-US" b="1" dirty="0" smtClean="0"/>
            <a:t>Transparent</a:t>
          </a:r>
          <a:endParaRPr lang="en-US" b="1" dirty="0"/>
        </a:p>
      </dgm:t>
    </dgm:pt>
    <dgm:pt modelId="{709D0EEB-2D92-45FC-BFC0-BB4D5548DC24}" type="parTrans" cxnId="{FB079E00-7834-4FEA-8C1F-B56249915159}">
      <dgm:prSet/>
      <dgm:spPr/>
      <dgm:t>
        <a:bodyPr/>
        <a:lstStyle/>
        <a:p>
          <a:endParaRPr lang="en-US"/>
        </a:p>
      </dgm:t>
    </dgm:pt>
    <dgm:pt modelId="{3D59DA9E-F37F-45C4-9853-D2EF5E875B14}" type="sibTrans" cxnId="{FB079E00-7834-4FEA-8C1F-B56249915159}">
      <dgm:prSet/>
      <dgm:spPr/>
      <dgm:t>
        <a:bodyPr/>
        <a:lstStyle/>
        <a:p>
          <a:endParaRPr lang="en-US"/>
        </a:p>
      </dgm:t>
    </dgm:pt>
    <dgm:pt modelId="{E41C9D6F-173B-4E46-9550-510665C764A2}">
      <dgm:prSet phldrT="[Text]"/>
      <dgm:spPr/>
      <dgm:t>
        <a:bodyPr/>
        <a:lstStyle/>
        <a:p>
          <a:r>
            <a:rPr lang="en-US" b="1" dirty="0" smtClean="0"/>
            <a:t>Impacted</a:t>
          </a:r>
          <a:endParaRPr lang="en-US" b="1" dirty="0"/>
        </a:p>
      </dgm:t>
    </dgm:pt>
    <dgm:pt modelId="{D8B06270-5705-4275-A561-9E0034F6D965}" type="parTrans" cxnId="{846B43AB-F9BF-43DD-A6E3-4535C23C7D34}">
      <dgm:prSet/>
      <dgm:spPr/>
      <dgm:t>
        <a:bodyPr/>
        <a:lstStyle/>
        <a:p>
          <a:endParaRPr lang="en-US"/>
        </a:p>
      </dgm:t>
    </dgm:pt>
    <dgm:pt modelId="{1B209E14-3094-4E00-B740-2818812BB11B}" type="sibTrans" cxnId="{846B43AB-F9BF-43DD-A6E3-4535C23C7D34}">
      <dgm:prSet/>
      <dgm:spPr/>
      <dgm:t>
        <a:bodyPr/>
        <a:lstStyle/>
        <a:p>
          <a:endParaRPr lang="en-US"/>
        </a:p>
      </dgm:t>
    </dgm:pt>
    <dgm:pt modelId="{C2BBCD93-8FA7-4AE2-8A88-A1BAB79EA08C}">
      <dgm:prSet phldrT="[Text]"/>
      <dgm:spPr/>
      <dgm:t>
        <a:bodyPr/>
        <a:lstStyle/>
        <a:p>
          <a:r>
            <a:rPr lang="en-US" b="1" dirty="0" smtClean="0"/>
            <a:t>Legal</a:t>
          </a:r>
          <a:endParaRPr lang="en-US" b="1" dirty="0"/>
        </a:p>
      </dgm:t>
    </dgm:pt>
    <dgm:pt modelId="{B6AF3739-9603-4F17-A4F2-398D9F017BF6}" type="parTrans" cxnId="{E04F2177-33FC-421B-BCF4-0C962CC3115E}">
      <dgm:prSet/>
      <dgm:spPr/>
      <dgm:t>
        <a:bodyPr/>
        <a:lstStyle/>
        <a:p>
          <a:endParaRPr lang="en-US"/>
        </a:p>
      </dgm:t>
    </dgm:pt>
    <dgm:pt modelId="{C1798259-491C-415A-8D69-6937870EF3A0}" type="sibTrans" cxnId="{E04F2177-33FC-421B-BCF4-0C962CC3115E}">
      <dgm:prSet/>
      <dgm:spPr/>
      <dgm:t>
        <a:bodyPr/>
        <a:lstStyle/>
        <a:p>
          <a:endParaRPr lang="en-US"/>
        </a:p>
      </dgm:t>
    </dgm:pt>
    <dgm:pt modelId="{C3BE1FC7-1DBB-4C9A-8BB2-FAF07BEC8B17}" type="pres">
      <dgm:prSet presAssocID="{8E788E28-1E0F-466A-9069-26C05EF83087}" presName="diagram" presStyleCnt="0">
        <dgm:presLayoutVars>
          <dgm:chMax val="1"/>
          <dgm:dir/>
          <dgm:animLvl val="ctr"/>
          <dgm:resizeHandles val="exact"/>
        </dgm:presLayoutVars>
      </dgm:prSet>
      <dgm:spPr/>
      <dgm:t>
        <a:bodyPr/>
        <a:lstStyle/>
        <a:p>
          <a:endParaRPr lang="en-US"/>
        </a:p>
      </dgm:t>
    </dgm:pt>
    <dgm:pt modelId="{FB0B4E02-B7BA-4100-A414-685D638F5EEA}" type="pres">
      <dgm:prSet presAssocID="{8E788E28-1E0F-466A-9069-26C05EF83087}" presName="matrix" presStyleCnt="0"/>
      <dgm:spPr/>
    </dgm:pt>
    <dgm:pt modelId="{50CB2FD0-0F1B-4192-BB19-95F25C1B557A}" type="pres">
      <dgm:prSet presAssocID="{8E788E28-1E0F-466A-9069-26C05EF83087}" presName="tile1" presStyleLbl="node1" presStyleIdx="0" presStyleCnt="4" custLinFactNeighborX="0" custLinFactNeighborY="-2319"/>
      <dgm:spPr/>
      <dgm:t>
        <a:bodyPr/>
        <a:lstStyle/>
        <a:p>
          <a:endParaRPr lang="en-US"/>
        </a:p>
      </dgm:t>
    </dgm:pt>
    <dgm:pt modelId="{B0787C51-888C-450F-8F27-8C5A4E5F29CE}" type="pres">
      <dgm:prSet presAssocID="{8E788E28-1E0F-466A-9069-26C05EF83087}" presName="tile1text" presStyleLbl="node1" presStyleIdx="0" presStyleCnt="4">
        <dgm:presLayoutVars>
          <dgm:chMax val="0"/>
          <dgm:chPref val="0"/>
          <dgm:bulletEnabled val="1"/>
        </dgm:presLayoutVars>
      </dgm:prSet>
      <dgm:spPr/>
      <dgm:t>
        <a:bodyPr/>
        <a:lstStyle/>
        <a:p>
          <a:endParaRPr lang="en-US"/>
        </a:p>
      </dgm:t>
    </dgm:pt>
    <dgm:pt modelId="{8913CCCB-8E8C-4597-8745-6A853934B11A}" type="pres">
      <dgm:prSet presAssocID="{8E788E28-1E0F-466A-9069-26C05EF83087}" presName="tile2" presStyleLbl="node1" presStyleIdx="1" presStyleCnt="4" custLinFactNeighborX="-618" custLinFactNeighborY="-2319"/>
      <dgm:spPr/>
      <dgm:t>
        <a:bodyPr/>
        <a:lstStyle/>
        <a:p>
          <a:endParaRPr lang="en-US"/>
        </a:p>
      </dgm:t>
    </dgm:pt>
    <dgm:pt modelId="{17C5B437-EDFA-47B4-BB78-5084FF9F7AAD}" type="pres">
      <dgm:prSet presAssocID="{8E788E28-1E0F-466A-9069-26C05EF83087}" presName="tile2text" presStyleLbl="node1" presStyleIdx="1" presStyleCnt="4">
        <dgm:presLayoutVars>
          <dgm:chMax val="0"/>
          <dgm:chPref val="0"/>
          <dgm:bulletEnabled val="1"/>
        </dgm:presLayoutVars>
      </dgm:prSet>
      <dgm:spPr/>
      <dgm:t>
        <a:bodyPr/>
        <a:lstStyle/>
        <a:p>
          <a:endParaRPr lang="en-US"/>
        </a:p>
      </dgm:t>
    </dgm:pt>
    <dgm:pt modelId="{0C676D4D-4E42-4D3D-8114-C9AB40640A49}" type="pres">
      <dgm:prSet presAssocID="{8E788E28-1E0F-466A-9069-26C05EF83087}" presName="tile3" presStyleLbl="node1" presStyleIdx="2" presStyleCnt="4"/>
      <dgm:spPr/>
      <dgm:t>
        <a:bodyPr/>
        <a:lstStyle/>
        <a:p>
          <a:endParaRPr lang="en-US"/>
        </a:p>
      </dgm:t>
    </dgm:pt>
    <dgm:pt modelId="{32C4085D-C4D6-4851-9DAF-D817E830AF0E}" type="pres">
      <dgm:prSet presAssocID="{8E788E28-1E0F-466A-9069-26C05EF83087}" presName="tile3text" presStyleLbl="node1" presStyleIdx="2" presStyleCnt="4">
        <dgm:presLayoutVars>
          <dgm:chMax val="0"/>
          <dgm:chPref val="0"/>
          <dgm:bulletEnabled val="1"/>
        </dgm:presLayoutVars>
      </dgm:prSet>
      <dgm:spPr/>
      <dgm:t>
        <a:bodyPr/>
        <a:lstStyle/>
        <a:p>
          <a:endParaRPr lang="en-US"/>
        </a:p>
      </dgm:t>
    </dgm:pt>
    <dgm:pt modelId="{DED43F17-5E8F-4491-B043-95E0F63F0E74}" type="pres">
      <dgm:prSet presAssocID="{8E788E28-1E0F-466A-9069-26C05EF83087}" presName="tile4" presStyleLbl="node1" presStyleIdx="3" presStyleCnt="4" custLinFactNeighborX="1509" custLinFactNeighborY="1919"/>
      <dgm:spPr/>
      <dgm:t>
        <a:bodyPr/>
        <a:lstStyle/>
        <a:p>
          <a:endParaRPr lang="en-US"/>
        </a:p>
      </dgm:t>
    </dgm:pt>
    <dgm:pt modelId="{21379E68-5DC7-4B8D-BE38-688D831DFE48}" type="pres">
      <dgm:prSet presAssocID="{8E788E28-1E0F-466A-9069-26C05EF83087}" presName="tile4text" presStyleLbl="node1" presStyleIdx="3" presStyleCnt="4">
        <dgm:presLayoutVars>
          <dgm:chMax val="0"/>
          <dgm:chPref val="0"/>
          <dgm:bulletEnabled val="1"/>
        </dgm:presLayoutVars>
      </dgm:prSet>
      <dgm:spPr/>
      <dgm:t>
        <a:bodyPr/>
        <a:lstStyle/>
        <a:p>
          <a:endParaRPr lang="en-US"/>
        </a:p>
      </dgm:t>
    </dgm:pt>
    <dgm:pt modelId="{3B71AB47-C466-46E0-9CA6-CB06A2570CB8}" type="pres">
      <dgm:prSet presAssocID="{8E788E28-1E0F-466A-9069-26C05EF83087}" presName="centerTile" presStyleLbl="fgShp" presStyleIdx="0" presStyleCnt="1">
        <dgm:presLayoutVars>
          <dgm:chMax val="0"/>
          <dgm:chPref val="0"/>
        </dgm:presLayoutVars>
      </dgm:prSet>
      <dgm:spPr/>
      <dgm:t>
        <a:bodyPr/>
        <a:lstStyle/>
        <a:p>
          <a:endParaRPr lang="en-US"/>
        </a:p>
      </dgm:t>
    </dgm:pt>
  </dgm:ptLst>
  <dgm:cxnLst>
    <dgm:cxn modelId="{83F49AA9-B7E7-4DB7-B2ED-C06BB273F718}" type="presOf" srcId="{717B053C-89D8-4BF3-916D-D04DF96641CD}" destId="{17C5B437-EDFA-47B4-BB78-5084FF9F7AAD}" srcOrd="1" destOrd="0" presId="urn:microsoft.com/office/officeart/2005/8/layout/matrix1"/>
    <dgm:cxn modelId="{846B43AB-F9BF-43DD-A6E3-4535C23C7D34}" srcId="{561F9653-3EAE-4E86-80AA-90816027E88A}" destId="{E41C9D6F-173B-4E46-9550-510665C764A2}" srcOrd="2" destOrd="0" parTransId="{D8B06270-5705-4275-A561-9E0034F6D965}" sibTransId="{1B209E14-3094-4E00-B740-2818812BB11B}"/>
    <dgm:cxn modelId="{727F3C6E-4D0C-401B-BF38-8C75DD15B186}" srcId="{8E788E28-1E0F-466A-9069-26C05EF83087}" destId="{561F9653-3EAE-4E86-80AA-90816027E88A}" srcOrd="0" destOrd="0" parTransId="{AD47F238-61BA-488E-870E-6F4501684527}" sibTransId="{7FA665ED-5952-46FE-A404-9EE2A8E0EA65}"/>
    <dgm:cxn modelId="{32430B30-DD40-44FD-B728-DAFC9F7D495A}" type="presOf" srcId="{C2BBCD93-8FA7-4AE2-8A88-A1BAB79EA08C}" destId="{21379E68-5DC7-4B8D-BE38-688D831DFE48}" srcOrd="1" destOrd="0" presId="urn:microsoft.com/office/officeart/2005/8/layout/matrix1"/>
    <dgm:cxn modelId="{99DAF406-A419-454F-838B-D7C13E2CE137}" type="presOf" srcId="{8E788E28-1E0F-466A-9069-26C05EF83087}" destId="{C3BE1FC7-1DBB-4C9A-8BB2-FAF07BEC8B17}" srcOrd="0" destOrd="0" presId="urn:microsoft.com/office/officeart/2005/8/layout/matrix1"/>
    <dgm:cxn modelId="{FB079E00-7834-4FEA-8C1F-B56249915159}" srcId="{561F9653-3EAE-4E86-80AA-90816027E88A}" destId="{717B053C-89D8-4BF3-916D-D04DF96641CD}" srcOrd="1" destOrd="0" parTransId="{709D0EEB-2D92-45FC-BFC0-BB4D5548DC24}" sibTransId="{3D59DA9E-F37F-45C4-9853-D2EF5E875B14}"/>
    <dgm:cxn modelId="{9B713CCD-6AE4-457F-AFBD-F626FB54F7B7}" type="presOf" srcId="{561F9653-3EAE-4E86-80AA-90816027E88A}" destId="{3B71AB47-C466-46E0-9CA6-CB06A2570CB8}" srcOrd="0" destOrd="0" presId="urn:microsoft.com/office/officeart/2005/8/layout/matrix1"/>
    <dgm:cxn modelId="{EC8A6C20-7F6A-43F9-B21A-0E9F01BF098D}" type="presOf" srcId="{E41C9D6F-173B-4E46-9550-510665C764A2}" destId="{32C4085D-C4D6-4851-9DAF-D817E830AF0E}" srcOrd="1" destOrd="0" presId="urn:microsoft.com/office/officeart/2005/8/layout/matrix1"/>
    <dgm:cxn modelId="{4A7A3397-B47A-4121-ADE4-02184C094D3D}" type="presOf" srcId="{C2BBCD93-8FA7-4AE2-8A88-A1BAB79EA08C}" destId="{DED43F17-5E8F-4491-B043-95E0F63F0E74}" srcOrd="0" destOrd="0" presId="urn:microsoft.com/office/officeart/2005/8/layout/matrix1"/>
    <dgm:cxn modelId="{C7D5807D-D63A-4E31-BBFA-A6508521C196}" type="presOf" srcId="{4851C386-6DF3-4A7D-81F4-6BBA958E55C8}" destId="{B0787C51-888C-450F-8F27-8C5A4E5F29CE}" srcOrd="1" destOrd="0" presId="urn:microsoft.com/office/officeart/2005/8/layout/matrix1"/>
    <dgm:cxn modelId="{B5100DC5-8952-41CA-ADC9-74DE127A6F9D}" type="presOf" srcId="{E41C9D6F-173B-4E46-9550-510665C764A2}" destId="{0C676D4D-4E42-4D3D-8114-C9AB40640A49}" srcOrd="0" destOrd="0" presId="urn:microsoft.com/office/officeart/2005/8/layout/matrix1"/>
    <dgm:cxn modelId="{E04F2177-33FC-421B-BCF4-0C962CC3115E}" srcId="{561F9653-3EAE-4E86-80AA-90816027E88A}" destId="{C2BBCD93-8FA7-4AE2-8A88-A1BAB79EA08C}" srcOrd="3" destOrd="0" parTransId="{B6AF3739-9603-4F17-A4F2-398D9F017BF6}" sibTransId="{C1798259-491C-415A-8D69-6937870EF3A0}"/>
    <dgm:cxn modelId="{604375AB-70AD-460D-82E6-789452911E3F}" type="presOf" srcId="{4851C386-6DF3-4A7D-81F4-6BBA958E55C8}" destId="{50CB2FD0-0F1B-4192-BB19-95F25C1B557A}" srcOrd="0" destOrd="0" presId="urn:microsoft.com/office/officeart/2005/8/layout/matrix1"/>
    <dgm:cxn modelId="{AD0DE748-ECA0-4C44-A8CA-7283EB137607}" type="presOf" srcId="{717B053C-89D8-4BF3-916D-D04DF96641CD}" destId="{8913CCCB-8E8C-4597-8745-6A853934B11A}" srcOrd="0" destOrd="0" presId="urn:microsoft.com/office/officeart/2005/8/layout/matrix1"/>
    <dgm:cxn modelId="{9B8C350A-770B-4525-AD7D-EC68F2C518B5}" srcId="{561F9653-3EAE-4E86-80AA-90816027E88A}" destId="{4851C386-6DF3-4A7D-81F4-6BBA958E55C8}" srcOrd="0" destOrd="0" parTransId="{E23D5EC0-ABC6-440E-AE27-61DF62606FB0}" sibTransId="{09FC8635-9602-4E03-B8CC-C55FD44F13DA}"/>
    <dgm:cxn modelId="{B03E0A77-5B27-4CFB-85BA-B8C15B8ECF1C}" type="presParOf" srcId="{C3BE1FC7-1DBB-4C9A-8BB2-FAF07BEC8B17}" destId="{FB0B4E02-B7BA-4100-A414-685D638F5EEA}" srcOrd="0" destOrd="0" presId="urn:microsoft.com/office/officeart/2005/8/layout/matrix1"/>
    <dgm:cxn modelId="{409126FB-91D9-4D59-BF7A-5E39F44718C1}" type="presParOf" srcId="{FB0B4E02-B7BA-4100-A414-685D638F5EEA}" destId="{50CB2FD0-0F1B-4192-BB19-95F25C1B557A}" srcOrd="0" destOrd="0" presId="urn:microsoft.com/office/officeart/2005/8/layout/matrix1"/>
    <dgm:cxn modelId="{8C5E7257-B6F8-4F81-9006-88A6147A7074}" type="presParOf" srcId="{FB0B4E02-B7BA-4100-A414-685D638F5EEA}" destId="{B0787C51-888C-450F-8F27-8C5A4E5F29CE}" srcOrd="1" destOrd="0" presId="urn:microsoft.com/office/officeart/2005/8/layout/matrix1"/>
    <dgm:cxn modelId="{B47891FE-6AD6-4CBA-97B2-476D1BDCBAF6}" type="presParOf" srcId="{FB0B4E02-B7BA-4100-A414-685D638F5EEA}" destId="{8913CCCB-8E8C-4597-8745-6A853934B11A}" srcOrd="2" destOrd="0" presId="urn:microsoft.com/office/officeart/2005/8/layout/matrix1"/>
    <dgm:cxn modelId="{28F2A40F-58CE-47C0-8AEC-7D601643591A}" type="presParOf" srcId="{FB0B4E02-B7BA-4100-A414-685D638F5EEA}" destId="{17C5B437-EDFA-47B4-BB78-5084FF9F7AAD}" srcOrd="3" destOrd="0" presId="urn:microsoft.com/office/officeart/2005/8/layout/matrix1"/>
    <dgm:cxn modelId="{C2907E3F-0163-46D7-AC1C-70F4B6F7CB55}" type="presParOf" srcId="{FB0B4E02-B7BA-4100-A414-685D638F5EEA}" destId="{0C676D4D-4E42-4D3D-8114-C9AB40640A49}" srcOrd="4" destOrd="0" presId="urn:microsoft.com/office/officeart/2005/8/layout/matrix1"/>
    <dgm:cxn modelId="{BCA937F1-89A5-4399-BF2A-29F2F698C336}" type="presParOf" srcId="{FB0B4E02-B7BA-4100-A414-685D638F5EEA}" destId="{32C4085D-C4D6-4851-9DAF-D817E830AF0E}" srcOrd="5" destOrd="0" presId="urn:microsoft.com/office/officeart/2005/8/layout/matrix1"/>
    <dgm:cxn modelId="{55CF4249-DE18-4A63-B9B7-850E26198E6C}" type="presParOf" srcId="{FB0B4E02-B7BA-4100-A414-685D638F5EEA}" destId="{DED43F17-5E8F-4491-B043-95E0F63F0E74}" srcOrd="6" destOrd="0" presId="urn:microsoft.com/office/officeart/2005/8/layout/matrix1"/>
    <dgm:cxn modelId="{8908D26D-8A86-41CE-A6E6-C5E465AEF61F}" type="presParOf" srcId="{FB0B4E02-B7BA-4100-A414-685D638F5EEA}" destId="{21379E68-5DC7-4B8D-BE38-688D831DFE48}" srcOrd="7" destOrd="0" presId="urn:microsoft.com/office/officeart/2005/8/layout/matrix1"/>
    <dgm:cxn modelId="{957C4DD6-13E2-4FFD-A5F1-0ED5E6CFBCF3}" type="presParOf" srcId="{C3BE1FC7-1DBB-4C9A-8BB2-FAF07BEC8B17}" destId="{3B71AB47-C466-46E0-9CA6-CB06A2570CB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B2FD0-0F1B-4192-BB19-95F25C1B557A}">
      <dsp:nvSpPr>
        <dsp:cNvPr id="0" name=""/>
        <dsp:cNvSpPr/>
      </dsp:nvSpPr>
      <dsp:spPr>
        <a:xfrm rot="16200000">
          <a:off x="214311" y="-214311"/>
          <a:ext cx="1714212" cy="214283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t>Participatory</a:t>
          </a:r>
          <a:endParaRPr lang="en-US" sz="2600" b="1" kern="1200" dirty="0"/>
        </a:p>
      </dsp:txBody>
      <dsp:txXfrm rot="5400000">
        <a:off x="0" y="0"/>
        <a:ext cx="2142836" cy="1285659"/>
      </dsp:txXfrm>
    </dsp:sp>
    <dsp:sp modelId="{8913CCCB-8E8C-4597-8745-6A853934B11A}">
      <dsp:nvSpPr>
        <dsp:cNvPr id="0" name=""/>
        <dsp:cNvSpPr/>
      </dsp:nvSpPr>
      <dsp:spPr>
        <a:xfrm>
          <a:off x="2129593" y="0"/>
          <a:ext cx="2142836" cy="171421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t>Transparent</a:t>
          </a:r>
          <a:endParaRPr lang="en-US" sz="2600" b="1" kern="1200" dirty="0"/>
        </a:p>
      </dsp:txBody>
      <dsp:txXfrm>
        <a:off x="2129593" y="0"/>
        <a:ext cx="2142836" cy="1285659"/>
      </dsp:txXfrm>
    </dsp:sp>
    <dsp:sp modelId="{0C676D4D-4E42-4D3D-8114-C9AB40640A49}">
      <dsp:nvSpPr>
        <dsp:cNvPr id="0" name=""/>
        <dsp:cNvSpPr/>
      </dsp:nvSpPr>
      <dsp:spPr>
        <a:xfrm rot="10800000">
          <a:off x="0" y="1714212"/>
          <a:ext cx="2142836" cy="171421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t>Impacted</a:t>
          </a:r>
          <a:endParaRPr lang="en-US" sz="2600" b="1" kern="1200" dirty="0"/>
        </a:p>
      </dsp:txBody>
      <dsp:txXfrm rot="10800000">
        <a:off x="0" y="2142765"/>
        <a:ext cx="2142836" cy="1285659"/>
      </dsp:txXfrm>
    </dsp:sp>
    <dsp:sp modelId="{DED43F17-5E8F-4491-B043-95E0F63F0E74}">
      <dsp:nvSpPr>
        <dsp:cNvPr id="0" name=""/>
        <dsp:cNvSpPr/>
      </dsp:nvSpPr>
      <dsp:spPr>
        <a:xfrm rot="5400000">
          <a:off x="2357148" y="1499900"/>
          <a:ext cx="1714212" cy="214283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t>Legal</a:t>
          </a:r>
          <a:endParaRPr lang="en-US" sz="2600" b="1" kern="1200" dirty="0"/>
        </a:p>
      </dsp:txBody>
      <dsp:txXfrm rot="-5400000">
        <a:off x="2142837" y="2142765"/>
        <a:ext cx="2142836" cy="1285659"/>
      </dsp:txXfrm>
    </dsp:sp>
    <dsp:sp modelId="{3B71AB47-C466-46E0-9CA6-CB06A2570CB8}">
      <dsp:nvSpPr>
        <dsp:cNvPr id="0" name=""/>
        <dsp:cNvSpPr/>
      </dsp:nvSpPr>
      <dsp:spPr>
        <a:xfrm>
          <a:off x="1499985" y="1285659"/>
          <a:ext cx="1285701" cy="85710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When?</a:t>
          </a:r>
        </a:p>
      </dsp:txBody>
      <dsp:txXfrm>
        <a:off x="1541825" y="1327499"/>
        <a:ext cx="1202021" cy="7734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8FD18-B66C-4AEE-BD42-83A5B35CC792}" type="datetimeFigureOut">
              <a:rPr lang="en-US" smtClean="0"/>
              <a:t>4/6/2017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CA0A0-72B7-4E37-ADB7-5ECFFA3010B1}" type="slidenum">
              <a:rPr lang="en-US" smtClean="0"/>
              <a:t>‹#›</a:t>
            </a:fld>
            <a:endParaRPr lang="en-US"/>
          </a:p>
        </p:txBody>
      </p:sp>
    </p:spTree>
    <p:extLst>
      <p:ext uri="{BB962C8B-B14F-4D97-AF65-F5344CB8AC3E}">
        <p14:creationId xmlns:p14="http://schemas.microsoft.com/office/powerpoint/2010/main" val="98050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ZMdGRsV38R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1</a:t>
            </a:fld>
            <a:endParaRPr lang="en-US" dirty="0"/>
          </a:p>
        </p:txBody>
      </p:sp>
    </p:spTree>
    <p:extLst>
      <p:ext uri="{BB962C8B-B14F-4D97-AF65-F5344CB8AC3E}">
        <p14:creationId xmlns:p14="http://schemas.microsoft.com/office/powerpoint/2010/main" val="375275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from</a:t>
            </a:r>
            <a:r>
              <a:rPr lang="en-US" baseline="0" dirty="0" smtClean="0"/>
              <a:t> </a:t>
            </a:r>
            <a:r>
              <a:rPr lang="en-US" dirty="0" smtClean="0"/>
              <a:t>http://ctb.ku.edu/en/table-of-contents/participation/encouraging-involvement/identify-stakeholders/main</a:t>
            </a:r>
          </a:p>
          <a:p>
            <a:endParaRPr lang="en-US" dirty="0" smtClean="0"/>
          </a:p>
          <a:p>
            <a:pPr eaLnBrk="1" hangingPunct="1"/>
            <a:r>
              <a:rPr lang="en-US" altLang="en-US" dirty="0" smtClean="0"/>
              <a:t>Stakeholders are those who may be affected by or have an effect on an effort.</a:t>
            </a:r>
          </a:p>
          <a:p>
            <a:pPr eaLnBrk="1" hangingPunct="1"/>
            <a:r>
              <a:rPr lang="en-US" altLang="en-US" dirty="0" smtClean="0"/>
              <a:t>They can be divided into primary, secondary, and key stakeholders.</a:t>
            </a:r>
          </a:p>
          <a:p>
            <a:endParaRPr lang="en-US" dirty="0" smtClean="0"/>
          </a:p>
          <a:p>
            <a:r>
              <a:rPr lang="en-US" dirty="0" smtClean="0"/>
              <a:t>Primary</a:t>
            </a:r>
          </a:p>
          <a:p>
            <a:pPr marL="285750" indent="-285750">
              <a:buFont typeface="Wingdings" panose="05000000000000000000" pitchFamily="2" charset="2"/>
              <a:buChar char="Ø"/>
            </a:pPr>
            <a:r>
              <a:rPr lang="en-US" dirty="0" smtClean="0"/>
              <a:t>Direct Beneficiaries - gain something as a direct result of the effort  – services, skills, money, goods, social connection, etc.  </a:t>
            </a:r>
          </a:p>
          <a:p>
            <a:pPr marL="285750" indent="-285750">
              <a:buFont typeface="Wingdings" panose="05000000000000000000" pitchFamily="2" charset="2"/>
              <a:buChar char="Ø"/>
            </a:pPr>
            <a:r>
              <a:rPr lang="en-US" dirty="0" smtClean="0"/>
              <a:t>Targeted Beneficiaries - may or may not stand to gain personally, or whose actions represent a benefit to a particular (usually disadvantaged) population or to the community as a whole. </a:t>
            </a:r>
          </a:p>
          <a:p>
            <a:pPr marL="285750" indent="-285750">
              <a:buFont typeface="Wingdings" panose="05000000000000000000" pitchFamily="2" charset="2"/>
              <a:buChar char="Ø"/>
            </a:pPr>
            <a:endParaRPr lang="en-US" dirty="0" smtClean="0"/>
          </a:p>
          <a:p>
            <a:pPr marL="0" indent="0">
              <a:buFont typeface="Wingdings" panose="05000000000000000000" pitchFamily="2" charset="2"/>
              <a:buNone/>
            </a:pPr>
            <a:r>
              <a:rPr lang="en-US" dirty="0" smtClean="0"/>
              <a:t>Examples are:   </a:t>
            </a:r>
          </a:p>
          <a:p>
            <a:pPr marL="0" indent="0">
              <a:buFont typeface="Wingdings" panose="05000000000000000000" pitchFamily="2" charset="2"/>
              <a:buNone/>
            </a:pPr>
            <a:endParaRPr lang="en-US" dirty="0" smtClean="0"/>
          </a:p>
          <a:p>
            <a:pPr marL="0" indent="0">
              <a:buFont typeface="Wingdings" panose="05000000000000000000" pitchFamily="2" charset="2"/>
              <a:buNone/>
            </a:pPr>
            <a:r>
              <a:rPr lang="en-US" dirty="0" smtClean="0"/>
              <a:t>    A particular population – a racial or ethnic group, a socio-economic group, residents of a housing project, etc.</a:t>
            </a:r>
          </a:p>
          <a:p>
            <a:pPr marL="0" indent="0">
              <a:buFont typeface="Wingdings" panose="05000000000000000000" pitchFamily="2" charset="2"/>
              <a:buNone/>
            </a:pPr>
            <a:r>
              <a:rPr lang="en-US" dirty="0" smtClean="0"/>
              <a:t>    Residents of a particular geographic area – a neighborhood, a town, a rural area.</a:t>
            </a:r>
          </a:p>
          <a:p>
            <a:pPr marL="0" indent="0">
              <a:buFont typeface="Wingdings" panose="05000000000000000000" pitchFamily="2" charset="2"/>
              <a:buNone/>
            </a:pPr>
            <a:r>
              <a:rPr lang="en-US" dirty="0" smtClean="0"/>
              <a:t>    A Group</a:t>
            </a:r>
            <a:r>
              <a:rPr lang="en-US" baseline="0" dirty="0" smtClean="0"/>
              <a:t> ex</a:t>
            </a:r>
            <a:r>
              <a:rPr lang="en-US" dirty="0" smtClean="0"/>
              <a:t>periencing  a particular problem or condition – homelessness, lack of basic skills, unemployment, diabetes.</a:t>
            </a:r>
          </a:p>
          <a:p>
            <a:pPr marL="0" indent="0">
              <a:buFont typeface="Wingdings" panose="05000000000000000000" pitchFamily="2" charset="2"/>
              <a:buNone/>
            </a:pPr>
            <a:r>
              <a:rPr lang="en-US" dirty="0" smtClean="0"/>
              <a:t>    People involved in a particular organization or institution – students at a school, youth involved in the justice system, welfare recipients.</a:t>
            </a:r>
          </a:p>
          <a:p>
            <a:pPr marL="0" indent="0">
              <a:buFont typeface="Wingdings" panose="05000000000000000000" pitchFamily="2" charset="2"/>
              <a:buNone/>
            </a:pPr>
            <a:r>
              <a:rPr lang="en-US" dirty="0" smtClean="0"/>
              <a:t>    Focuse</a:t>
            </a:r>
            <a:r>
              <a:rPr lang="en-US" baseline="0" dirty="0" smtClean="0"/>
              <a:t>d on Behavior Change  </a:t>
            </a:r>
            <a:r>
              <a:rPr lang="en-US" dirty="0" smtClean="0"/>
              <a:t>– delinquent youth, smokers,  people who don’t exercise.</a:t>
            </a:r>
          </a:p>
          <a:p>
            <a:pPr marL="0" indent="0">
              <a:buFont typeface="Wingdings" panose="05000000000000000000" pitchFamily="2" charset="2"/>
              <a:buNone/>
            </a:pPr>
            <a:r>
              <a:rPr lang="en-US" dirty="0" smtClean="0"/>
              <a:t>    Policy makers and agencies that are the targets of advocacy efforts.</a:t>
            </a:r>
          </a:p>
          <a:p>
            <a:pPr marL="0" indent="0">
              <a:buFont typeface="Wingdings" panose="05000000000000000000" pitchFamily="2" charset="2"/>
              <a:buNone/>
            </a:pPr>
            <a:endParaRPr lang="en-US" dirty="0" smtClean="0"/>
          </a:p>
          <a:p>
            <a:r>
              <a:rPr lang="en-US" dirty="0" smtClean="0"/>
              <a:t>Secondary</a:t>
            </a:r>
          </a:p>
          <a:p>
            <a:pPr marL="285750" indent="-285750">
              <a:buFont typeface="Wingdings" panose="05000000000000000000" pitchFamily="2" charset="2"/>
              <a:buChar char="Ø"/>
            </a:pPr>
            <a:r>
              <a:rPr lang="en-US" dirty="0" smtClean="0"/>
              <a:t>Directly involved with or responsible for beneficiaries or targets of the effort.</a:t>
            </a:r>
          </a:p>
          <a:p>
            <a:pPr marL="285750" indent="-285750">
              <a:buFont typeface="Wingdings" panose="05000000000000000000" pitchFamily="2" charset="2"/>
              <a:buChar char="Ø"/>
            </a:pPr>
            <a:r>
              <a:rPr lang="en-US" dirty="0" smtClean="0"/>
              <a:t>Those whose jobs or lives might be affected by the process or results of the effort</a:t>
            </a:r>
          </a:p>
          <a:p>
            <a:pPr marL="285750" indent="-285750">
              <a:buFont typeface="Wingdings" panose="05000000000000000000" pitchFamily="2" charset="2"/>
              <a:buChar char="Ø"/>
            </a:pPr>
            <a:endParaRPr lang="en-US" dirty="0" smtClean="0"/>
          </a:p>
          <a:p>
            <a:pPr marL="0" indent="0">
              <a:buFont typeface="Wingdings" panose="05000000000000000000" pitchFamily="2" charset="2"/>
              <a:buNone/>
            </a:pPr>
            <a:r>
              <a:rPr lang="en-US" dirty="0" smtClean="0"/>
              <a:t>    Parents, spouses, siblings, children, other family members, significant others, friends.</a:t>
            </a:r>
          </a:p>
          <a:p>
            <a:pPr marL="0" indent="0">
              <a:buFont typeface="Wingdings" panose="05000000000000000000" pitchFamily="2" charset="2"/>
              <a:buNone/>
            </a:pPr>
            <a:r>
              <a:rPr lang="en-US" dirty="0" smtClean="0"/>
              <a:t>    Schools and their employees – teachers, counselors, aides, etc.</a:t>
            </a:r>
          </a:p>
          <a:p>
            <a:pPr marL="0" indent="0">
              <a:buFont typeface="Wingdings" panose="05000000000000000000" pitchFamily="2" charset="2"/>
              <a:buNone/>
            </a:pPr>
            <a:r>
              <a:rPr lang="en-US" dirty="0" smtClean="0"/>
              <a:t>    Doctors and other medical professionals, particularly primary care providers.</a:t>
            </a:r>
          </a:p>
          <a:p>
            <a:pPr marL="0" indent="0">
              <a:buFont typeface="Wingdings" panose="05000000000000000000" pitchFamily="2" charset="2"/>
              <a:buNone/>
            </a:pPr>
            <a:r>
              <a:rPr lang="en-US" dirty="0" smtClean="0"/>
              <a:t>    Social workers and psychotherapists.</a:t>
            </a:r>
          </a:p>
          <a:p>
            <a:pPr marL="0" indent="0">
              <a:buFont typeface="Wingdings" panose="05000000000000000000" pitchFamily="2" charset="2"/>
              <a:buNone/>
            </a:pPr>
            <a:r>
              <a:rPr lang="en-US" dirty="0" smtClean="0"/>
              <a:t>    Health and human service organizations and their line staff – youth workers, welfare case workers, etc.</a:t>
            </a:r>
          </a:p>
          <a:p>
            <a:pPr marL="0" indent="0">
              <a:buFont typeface="Wingdings" panose="05000000000000000000" pitchFamily="2" charset="2"/>
              <a:buNone/>
            </a:pPr>
            <a:r>
              <a:rPr lang="en-US" dirty="0" smtClean="0"/>
              <a:t>    Community volunteers in various capacities, from drivers to volunteer instructors in training programs to those who staff food pantries and soup kitchens.</a:t>
            </a:r>
          </a:p>
          <a:p>
            <a:pPr marL="285750" indent="-285750">
              <a:buFont typeface="Wingdings" panose="05000000000000000000" pitchFamily="2" charset="2"/>
              <a:buChar char="Ø"/>
            </a:pPr>
            <a:endParaRPr lang="en-US" dirty="0" smtClean="0"/>
          </a:p>
          <a:p>
            <a:pPr marL="0" indent="0">
              <a:buFont typeface="Wingdings" panose="05000000000000000000" pitchFamily="2" charset="2"/>
              <a:buNone/>
            </a:pPr>
            <a:r>
              <a:rPr lang="en-US" dirty="0" smtClean="0"/>
              <a:t>Key</a:t>
            </a:r>
          </a:p>
          <a:p>
            <a:pPr marL="285750" indent="-285750">
              <a:buFont typeface="Wingdings" panose="05000000000000000000" pitchFamily="2" charset="2"/>
              <a:buChar char="Ø"/>
            </a:pPr>
            <a:r>
              <a:rPr lang="en-US" dirty="0" smtClean="0"/>
              <a:t>Government officials and policy makers</a:t>
            </a:r>
          </a:p>
          <a:p>
            <a:pPr marL="285750" indent="-285750">
              <a:buFont typeface="Wingdings" panose="05000000000000000000" pitchFamily="2" charset="2"/>
              <a:buChar char="Ø"/>
            </a:pPr>
            <a:r>
              <a:rPr lang="en-US" dirty="0" smtClean="0"/>
              <a:t>Influencers of others  - </a:t>
            </a:r>
            <a:r>
              <a:rPr lang="en-US" dirty="0" err="1" smtClean="0"/>
              <a:t>e.g</a:t>
            </a:r>
            <a:r>
              <a:rPr lang="en-US" dirty="0" smtClean="0"/>
              <a:t>, media, clergy</a:t>
            </a:r>
          </a:p>
          <a:p>
            <a:pPr marL="285750" indent="-285750">
              <a:buFont typeface="Wingdings" panose="05000000000000000000" pitchFamily="2" charset="2"/>
              <a:buChar char="Ø"/>
            </a:pPr>
            <a:r>
              <a:rPr lang="en-US" dirty="0" smtClean="0"/>
              <a:t>Not Directly Impacted - nonetheless care enough and are willing to work to influence its outcome.</a:t>
            </a:r>
          </a:p>
          <a:p>
            <a:pPr marL="0" indent="0">
              <a:buFont typeface="Wingdings" panose="05000000000000000000" pitchFamily="2" charset="2"/>
              <a:buNone/>
            </a:pPr>
            <a:endParaRPr lang="en-US" dirty="0" smtClean="0"/>
          </a:p>
          <a:p>
            <a:pPr marL="0" indent="0">
              <a:buFont typeface="Wingdings" panose="05000000000000000000" pitchFamily="2" charset="2"/>
              <a:buNone/>
            </a:pPr>
            <a:r>
              <a:rPr lang="en-US" dirty="0" smtClean="0"/>
              <a:t>More information</a:t>
            </a:r>
            <a:r>
              <a:rPr lang="en-US" baseline="0" dirty="0" smtClean="0"/>
              <a:t> from the Community Tool Box</a:t>
            </a:r>
            <a:endParaRPr lang="en-US" dirty="0" smtClean="0"/>
          </a:p>
          <a:p>
            <a:endParaRPr lang="en-US" dirty="0" smtClean="0"/>
          </a:p>
          <a:p>
            <a:r>
              <a:rPr lang="en-US" dirty="0" smtClean="0"/>
              <a:t>One </a:t>
            </a:r>
            <a:r>
              <a:rPr lang="en-US" dirty="0" smtClean="0"/>
              <a:t>way to characterize stakeholders is by their relationship to the effort in question</a:t>
            </a:r>
            <a:r>
              <a:rPr lang="en-US" dirty="0" smtClean="0"/>
              <a:t>.</a:t>
            </a:r>
          </a:p>
          <a:p>
            <a:endParaRPr lang="en-US" dirty="0" smtClean="0"/>
          </a:p>
          <a:p>
            <a:r>
              <a:rPr lang="en-US" i="1" dirty="0" smtClean="0"/>
              <a:t>Primary stakeholders</a:t>
            </a:r>
            <a:r>
              <a:rPr lang="en-US" dirty="0" smtClean="0"/>
              <a:t> are the people or groups that stand to be directly affected, either positively or negatively, by an effort or the actions of an agency, institution, or organization.  In some cases, there are primary stakeholders on both sides of the equation: a regulation that benefits one group may have a negative effect on another.  A rent control policy, for example, benefits tenants, but may hurt landlords</a:t>
            </a:r>
            <a:r>
              <a:rPr lang="en-US" dirty="0" smtClean="0"/>
              <a:t>.</a:t>
            </a:r>
          </a:p>
          <a:p>
            <a:endParaRPr lang="en-US" dirty="0" smtClean="0"/>
          </a:p>
          <a:p>
            <a:r>
              <a:rPr lang="en-US" i="1" dirty="0" smtClean="0"/>
              <a:t>Secondary stakeholders</a:t>
            </a:r>
            <a:r>
              <a:rPr lang="en-US" dirty="0" smtClean="0"/>
              <a:t> are people or groups that are indirectly affected, either positively or negatively, by an effort or the actions of an agency, institution, or organization.  A program to reduce domestic violence, for instance, could have a positive effect on emergency room personnel by reducing the number of cases they see.  It might require more training for police to help them handle domestic violence calls in a different way.  Both of these groups would be secondary stakeholders</a:t>
            </a:r>
            <a:r>
              <a:rPr lang="en-US" dirty="0" smtClean="0"/>
              <a:t>.</a:t>
            </a:r>
          </a:p>
          <a:p>
            <a:endParaRPr lang="en-US" dirty="0" smtClean="0"/>
          </a:p>
          <a:p>
            <a:r>
              <a:rPr lang="en-US" i="1" dirty="0" smtClean="0"/>
              <a:t>Key stakeholders</a:t>
            </a:r>
            <a:r>
              <a:rPr lang="en-US" dirty="0" smtClean="0"/>
              <a:t>, who might belong to either or neither of the first two groups, are those who can have a positive or negative effect on an effort, or who are important within or to an organization, agency, or institution engaged in an effort.  The director of an organization might be an obvious key stakeholder, but so might the line staff – those who work directly with participants – who carry out the work of the effort.  If they don’t believe in what they’re doing or don’t do it well, it might as well not have begun.  Other examples of key stakeholders might be funders, elected or appointed government officials, heads of businesses, or clergy and other community figures who wield a significant amount of influence</a:t>
            </a:r>
            <a:r>
              <a:rPr lang="en-US" dirty="0" smtClean="0"/>
              <a:t>.</a:t>
            </a:r>
          </a:p>
          <a:p>
            <a:endParaRPr lang="en-US" dirty="0" smtClean="0"/>
          </a:p>
          <a:p>
            <a:r>
              <a:rPr lang="en-US" dirty="0" smtClean="0"/>
              <a:t>While an interest in an effort or organization could be just that – intellectually, academically, philosophically, or politically motivated attention – stakeholders are generally said to have an interest in an effort or organization based on whether they can affect or be affected by it.  The more they stand to benefit or lose by it, the stronger their interest is likely to be.  The more heavily involved they are in the effort or organization, the stronger their interest as well.</a:t>
            </a:r>
          </a:p>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10</a:t>
            </a:fld>
            <a:endParaRPr lang="en-US"/>
          </a:p>
        </p:txBody>
      </p:sp>
    </p:spTree>
    <p:extLst>
      <p:ext uri="{BB962C8B-B14F-4D97-AF65-F5344CB8AC3E}">
        <p14:creationId xmlns:p14="http://schemas.microsoft.com/office/powerpoint/2010/main" val="38189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defRPr/>
            </a:pPr>
            <a:r>
              <a:rPr lang="en-US" dirty="0" smtClean="0"/>
              <a:t>In general, stakeholders and their interests should be identified and involved/addressed as early in the process of the development of the effort as possible.   </a:t>
            </a:r>
          </a:p>
          <a:p>
            <a:pPr marL="0" indent="0" eaLnBrk="1" hangingPunct="1">
              <a:buFont typeface="Arial" panose="020B0604020202020204" pitchFamily="34" charset="0"/>
              <a:buNone/>
              <a:defRPr/>
            </a:pPr>
            <a:endParaRPr lang="en-US" dirty="0" smtClean="0"/>
          </a:p>
          <a:p>
            <a:pPr marL="0" indent="0" eaLnBrk="1" hangingPunct="1">
              <a:buFont typeface="Arial" panose="020B0604020202020204" pitchFamily="34" charset="0"/>
              <a:buNone/>
              <a:defRPr/>
            </a:pPr>
            <a:r>
              <a:rPr lang="en-US" dirty="0" smtClean="0"/>
              <a:t>Participatory</a:t>
            </a:r>
            <a:r>
              <a:rPr lang="en-US" baseline="0" dirty="0" smtClean="0"/>
              <a:t> – in process or in action research</a:t>
            </a:r>
          </a:p>
          <a:p>
            <a:pPr marL="0" indent="0" eaLnBrk="1" hangingPunct="1">
              <a:buFont typeface="Arial" panose="020B0604020202020204" pitchFamily="34" charset="0"/>
              <a:buNone/>
              <a:defRPr/>
            </a:pPr>
            <a:endParaRPr lang="en-US" dirty="0" smtClean="0"/>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11</a:t>
            </a:fld>
            <a:endParaRPr lang="en-US"/>
          </a:p>
        </p:txBody>
      </p:sp>
    </p:spTree>
    <p:extLst>
      <p:ext uri="{BB962C8B-B14F-4D97-AF65-F5344CB8AC3E}">
        <p14:creationId xmlns:p14="http://schemas.microsoft.com/office/powerpoint/2010/main" val="137617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Watch</a:t>
            </a:r>
            <a:r>
              <a:rPr lang="en-US" baseline="0" dirty="0" smtClean="0"/>
              <a:t> the embedded video from Mind Tools. One of the important outcomes from working with stakeholders is the creation of a successful project. </a:t>
            </a:r>
            <a:endParaRPr lang="en-US" dirty="0" smtClean="0"/>
          </a:p>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12</a:t>
            </a:fld>
            <a:endParaRPr lang="en-US"/>
          </a:p>
        </p:txBody>
      </p:sp>
    </p:spTree>
    <p:extLst>
      <p:ext uri="{BB962C8B-B14F-4D97-AF65-F5344CB8AC3E}">
        <p14:creationId xmlns:p14="http://schemas.microsoft.com/office/powerpoint/2010/main" val="351585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defRPr/>
            </a:pPr>
            <a:r>
              <a:rPr lang="en-US" sz="2800" dirty="0" smtClean="0"/>
              <a:t>There a variety</a:t>
            </a:r>
            <a:r>
              <a:rPr lang="en-US" sz="2800" baseline="0" dirty="0" smtClean="0"/>
              <a:t> of processes that can be used to first identify the stakeholders in the project, who are then analyzed as to their level of interest in order to improve understanding of the stakeholders. </a:t>
            </a:r>
          </a:p>
          <a:p>
            <a:pPr lvl="1" eaLnBrk="1" hangingPunct="1">
              <a:defRPr/>
            </a:pPr>
            <a:endParaRPr lang="en-US" sz="2800" baseline="0" dirty="0" smtClean="0"/>
          </a:p>
          <a:p>
            <a:pPr marL="914400" lvl="1" indent="-457200" eaLnBrk="1" hangingPunct="1">
              <a:buFont typeface="Arial" panose="020B0604020202020204" pitchFamily="34" charset="0"/>
              <a:buChar char="•"/>
              <a:defRPr/>
            </a:pPr>
            <a:r>
              <a:rPr lang="en-US" sz="2800" baseline="0" dirty="0" smtClean="0"/>
              <a:t>A multilevel approach should be used. The first is to start with brainstorming where each individual using their knowledge and ideas come with a list of people and organizations who may have an interest in the project. </a:t>
            </a:r>
            <a:r>
              <a:rPr lang="en-US" sz="2800" dirty="0" smtClean="0"/>
              <a:t>  </a:t>
            </a:r>
          </a:p>
          <a:p>
            <a:pPr marL="914400" lvl="1" indent="-457200" eaLnBrk="1" hangingPunct="1">
              <a:buFont typeface="Arial" panose="020B0604020202020204" pitchFamily="34" charset="0"/>
              <a:buChar char="•"/>
              <a:defRPr/>
            </a:pPr>
            <a:r>
              <a:rPr lang="en-US" sz="2800" dirty="0" smtClean="0"/>
              <a:t>Collecting categories and names from informants in the community.</a:t>
            </a:r>
          </a:p>
          <a:p>
            <a:pPr marL="914400" lvl="1" indent="-457200" eaLnBrk="1" hangingPunct="1">
              <a:buFont typeface="Arial" panose="020B0604020202020204" pitchFamily="34" charset="0"/>
              <a:buChar char="•"/>
              <a:defRPr/>
            </a:pPr>
            <a:r>
              <a:rPr lang="en-US" sz="2800" dirty="0" smtClean="0"/>
              <a:t>Consulting  with organizations that either are or have been involved in similar efforts, or that work with the population or in the area of concern.</a:t>
            </a:r>
          </a:p>
          <a:p>
            <a:pPr marL="914400" lvl="1" indent="-457200" eaLnBrk="1" hangingPunct="1">
              <a:buFont typeface="Arial" panose="020B0604020202020204" pitchFamily="34" charset="0"/>
              <a:buChar char="•"/>
              <a:defRPr/>
            </a:pPr>
            <a:r>
              <a:rPr lang="en-US" sz="2800" dirty="0" smtClean="0"/>
              <a:t>Getting more ideas from stakeholders as you identify them.    </a:t>
            </a:r>
          </a:p>
          <a:p>
            <a:pPr marL="914400" lvl="1" indent="-457200" eaLnBrk="1" hangingPunct="1">
              <a:buFont typeface="Arial" panose="020B0604020202020204" pitchFamily="34" charset="0"/>
              <a:buChar char="•"/>
              <a:defRPr/>
            </a:pPr>
            <a:r>
              <a:rPr lang="en-US" sz="2800" dirty="0" smtClean="0"/>
              <a:t>If appropriate, </a:t>
            </a:r>
            <a:r>
              <a:rPr lang="en-US" sz="2800" dirty="0" smtClean="0"/>
              <a:t>advertise.  </a:t>
            </a:r>
            <a:endParaRPr lang="en-US" sz="2800" dirty="0" smtClean="0"/>
          </a:p>
          <a:p>
            <a:pPr marL="628650" lvl="1" indent="-171450" eaLnBrk="1" hangingPunct="1">
              <a:buFont typeface="Arial" panose="020B0604020202020204" pitchFamily="34" charset="0"/>
              <a:buChar char="•"/>
              <a:defRPr/>
            </a:pPr>
            <a:r>
              <a:rPr lang="en-US" dirty="0" smtClean="0"/>
              <a:t>Secondary data (e.g. historical records, correspondence files, newspaper articles, census information). Government statistics and data, such as census information, which provide information about a local area and its demographic characteristics that should be taken into account.</a:t>
            </a:r>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13</a:t>
            </a:fld>
            <a:endParaRPr lang="en-US"/>
          </a:p>
        </p:txBody>
      </p:sp>
    </p:spTree>
    <p:extLst>
      <p:ext uri="{BB962C8B-B14F-4D97-AF65-F5344CB8AC3E}">
        <p14:creationId xmlns:p14="http://schemas.microsoft.com/office/powerpoint/2010/main" val="75576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use a three step</a:t>
            </a:r>
            <a:r>
              <a:rPr lang="en-US" baseline="0" dirty="0" smtClean="0"/>
              <a:t> process that starts with the identification of stakeholders. </a:t>
            </a:r>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14</a:t>
            </a:fld>
            <a:endParaRPr lang="en-US"/>
          </a:p>
        </p:txBody>
      </p:sp>
    </p:spTree>
    <p:extLst>
      <p:ext uri="{BB962C8B-B14F-4D97-AF65-F5344CB8AC3E}">
        <p14:creationId xmlns:p14="http://schemas.microsoft.com/office/powerpoint/2010/main" val="3969155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apply the process to water issues in Mexico City</a:t>
            </a:r>
            <a:r>
              <a:rPr lang="en-US" baseline="0" dirty="0" smtClean="0"/>
              <a:t>. See pre-activity materials. </a:t>
            </a:r>
            <a:r>
              <a:rPr lang="en-US" baseline="0" dirty="0" smtClean="0"/>
              <a:t>We will start our process using </a:t>
            </a:r>
            <a:r>
              <a:rPr lang="en-US" b="0" dirty="0" smtClean="0"/>
              <a:t>brainstorming. When brainstorming</a:t>
            </a:r>
            <a:r>
              <a:rPr lang="en-US" dirty="0" smtClean="0"/>
              <a:t>, criticism of ideas generated should be put 'on hold'. Instead, participants should focus on extending or adding to ideas, reserving criticism for a later 'critical stage' of the </a:t>
            </a:r>
            <a:r>
              <a:rPr lang="en-US" b="0" dirty="0" smtClean="0"/>
              <a:t>process. </a:t>
            </a:r>
            <a:r>
              <a:rPr lang="en-US" dirty="0" smtClean="0"/>
              <a:t>By suspending judgment, participants will feel free to generate unusual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start at the individual level using your current knowledge and experience</a:t>
            </a:r>
            <a:r>
              <a:rPr lang="en-US" baseline="0" dirty="0" smtClean="0"/>
              <a:t>. </a:t>
            </a:r>
            <a:r>
              <a:rPr lang="en-US" dirty="0" smtClean="0"/>
              <a:t>Personal brainstorming - just by yourself - is very useful for the start of any new project. </a:t>
            </a:r>
            <a:r>
              <a:rPr lang="en-US" baseline="0" dirty="0" smtClean="0"/>
              <a:t> </a:t>
            </a:r>
            <a:r>
              <a:rPr lang="en-US" baseline="0" dirty="0" smtClean="0"/>
              <a:t>Record your personal brainstorm items using </a:t>
            </a:r>
            <a:r>
              <a:rPr lang="en-US" baseline="0" dirty="0" smtClean="0"/>
              <a:t>individual sticky </a:t>
            </a:r>
            <a:r>
              <a:rPr lang="en-US" baseline="0" dirty="0" smtClean="0"/>
              <a:t>notes to </a:t>
            </a:r>
            <a:r>
              <a:rPr lang="en-US" baseline="0" dirty="0" smtClean="0"/>
              <a:t>record each stakeholder or stakeholder group </a:t>
            </a:r>
            <a:r>
              <a:rPr lang="en-US" baseline="0" dirty="0" smtClean="0"/>
              <a:t>– write down whatever comes to your mind – post to white board. </a:t>
            </a:r>
            <a:r>
              <a:rPr lang="en-US" dirty="0" smtClean="0"/>
              <a:t>There </a:t>
            </a:r>
            <a:r>
              <a:rPr lang="en-US" dirty="0" smtClean="0"/>
              <a:t>are no right or wrong responses.</a:t>
            </a:r>
            <a:r>
              <a:rPr lang="en-US" baseline="0" dirty="0" smtClean="0"/>
              <a:t> All responses need to be respected.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Part </a:t>
            </a:r>
            <a:r>
              <a:rPr lang="en-US" baseline="0" dirty="0" smtClean="0"/>
              <a:t>2 of our process is </a:t>
            </a:r>
            <a:r>
              <a:rPr lang="en-US" baseline="0" dirty="0" smtClean="0"/>
              <a:t>to collectively</a:t>
            </a:r>
            <a:r>
              <a:rPr lang="en-US" baseline="0" dirty="0" smtClean="0"/>
              <a:t>, organize the stakeholders into stakeholder categories – Primary, Secondary, and Key. Start by doing this silently ….Once everyone has been give the opportunity to participate in the silent negotiation.  A potential way to start is to give everyone the opportunity to move a </a:t>
            </a:r>
            <a:r>
              <a:rPr lang="en-US" baseline="0" dirty="0" smtClean="0"/>
              <a:t>sticky note into </a:t>
            </a:r>
            <a:r>
              <a:rPr lang="en-US" baseline="0" dirty="0" smtClean="0"/>
              <a:t>a category. Sequentially do this until all sticky notes have been organized. Now ask each </a:t>
            </a:r>
            <a:r>
              <a:rPr lang="en-US" baseline="0" dirty="0" smtClean="0"/>
              <a:t>person can silently </a:t>
            </a:r>
            <a:r>
              <a:rPr lang="en-US" baseline="0" dirty="0" smtClean="0"/>
              <a:t>move sticky notes to other locations if they so desire.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 </a:t>
            </a:r>
            <a:r>
              <a:rPr lang="en-US" baseline="0" dirty="0" smtClean="0"/>
              <a:t>to an </a:t>
            </a:r>
            <a:r>
              <a:rPr lang="en-US" baseline="0" dirty="0" smtClean="0"/>
              <a:t>interactive group activity to discuss and negotiate the organization.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37CA0A0-72B7-4E37-ADB7-5ECFFA3010B1}" type="slidenum">
              <a:rPr lang="en-US" smtClean="0"/>
              <a:t>15</a:t>
            </a:fld>
            <a:endParaRPr lang="en-US"/>
          </a:p>
        </p:txBody>
      </p:sp>
    </p:spTree>
    <p:extLst>
      <p:ext uri="{BB962C8B-B14F-4D97-AF65-F5344CB8AC3E}">
        <p14:creationId xmlns:p14="http://schemas.microsoft.com/office/powerpoint/2010/main" val="2923414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16</a:t>
            </a:fld>
            <a:endParaRPr lang="en-US"/>
          </a:p>
        </p:txBody>
      </p:sp>
    </p:spTree>
    <p:extLst>
      <p:ext uri="{BB962C8B-B14F-4D97-AF65-F5344CB8AC3E}">
        <p14:creationId xmlns:p14="http://schemas.microsoft.com/office/powerpoint/2010/main" val="409627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Overview – Activity starts</a:t>
            </a:r>
            <a:r>
              <a:rPr lang="en-US" b="1" baseline="0" dirty="0" smtClean="0"/>
              <a:t> on next slide</a:t>
            </a:r>
            <a:r>
              <a:rPr lang="en-US" b="1" dirty="0" smtClean="0"/>
              <a:t>:</a:t>
            </a:r>
            <a:r>
              <a:rPr lang="en-US" b="1" baseline="0" dirty="0" smtClean="0"/>
              <a:t> </a:t>
            </a:r>
            <a:r>
              <a:rPr lang="en-US" b="0" baseline="0" dirty="0" smtClean="0"/>
              <a:t>S</a:t>
            </a:r>
            <a:r>
              <a:rPr lang="en-US" dirty="0" smtClean="0"/>
              <a:t>takeholder </a:t>
            </a:r>
            <a:r>
              <a:rPr lang="en-US" dirty="0" smtClean="0"/>
              <a:t>maps are visual diagrams that depict the relationship of stakeholders to the solution and to one another. There are many forms of stakeholder map, depending on the issues being examined and the creators preferences. </a:t>
            </a:r>
            <a:r>
              <a:rPr lang="en-US" dirty="0" smtClean="0"/>
              <a:t>These are visual</a:t>
            </a:r>
            <a:r>
              <a:rPr lang="en-US" baseline="0" dirty="0" smtClean="0"/>
              <a:t> models</a:t>
            </a:r>
            <a:endParaRPr lang="en-US" dirty="0" smtClean="0"/>
          </a:p>
          <a:p>
            <a:endParaRPr lang="en-US" b="1" dirty="0" smtClean="0"/>
          </a:p>
          <a:p>
            <a:r>
              <a:rPr lang="en-US" b="1" dirty="0" smtClean="0"/>
              <a:t>Why do it?</a:t>
            </a:r>
          </a:p>
          <a:p>
            <a:r>
              <a:rPr lang="en-US" dirty="0" smtClean="0"/>
              <a:t>Stakeholder maps help identify particular stakeholders or stakeholder groups who have specific characteristics; or who need or may benefit from specific contact or management strategies. They also help guide stakeholder analysis and management discussions among the project team. However, the key benefit of Stakeholder Maps is not the maps themselves, but the analysis and discussion among the project team that goes into making them.</a:t>
            </a:r>
          </a:p>
          <a:p>
            <a:pPr>
              <a:buFont typeface="+mj-lt"/>
              <a:buAutoNum type="arabicPeriod"/>
            </a:pPr>
            <a:endParaRPr lang="en-US" dirty="0" smtClean="0"/>
          </a:p>
          <a:p>
            <a:r>
              <a:rPr lang="en-US" dirty="0" smtClean="0"/>
              <a:t>The results of creating a stakeholder map should be a better understanding of stakeholders in relation to the project and each other. The process of creating the map should result in knowledge of the stakeholders that will guide further stakeholder analysis and the stakeholder management effort.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effectLst/>
              </a:rPr>
              <a:t>As you map, it is important</a:t>
            </a:r>
            <a:r>
              <a:rPr lang="en-US" i="0" baseline="0" dirty="0" smtClean="0">
                <a:effectLst/>
              </a:rPr>
              <a:t> to d</a:t>
            </a:r>
            <a:r>
              <a:rPr lang="en-US" i="0" dirty="0" smtClean="0">
                <a:effectLst/>
              </a:rPr>
              <a:t>ocument the interests and motivations of stakeholders in the project.</a:t>
            </a:r>
            <a:r>
              <a:rPr lang="en-US" i="0" baseline="0" dirty="0" smtClean="0">
                <a:effectLst/>
              </a:rPr>
              <a:t> Also, i</a:t>
            </a:r>
            <a:r>
              <a:rPr lang="en-US" i="0" dirty="0" smtClean="0">
                <a:effectLst/>
              </a:rPr>
              <a:t>dentify relationships between stakeholders</a:t>
            </a:r>
            <a:r>
              <a:rPr lang="en-US" i="0" baseline="0" dirty="0" smtClean="0">
                <a:effectLst/>
              </a:rPr>
              <a:t> and potential </a:t>
            </a:r>
            <a:r>
              <a:rPr lang="en-US" i="0" dirty="0" smtClean="0">
                <a:effectLst/>
              </a:rPr>
              <a:t>conflict interests between stakeholders. The level</a:t>
            </a:r>
            <a:r>
              <a:rPr lang="en-US" i="0" baseline="0" dirty="0" smtClean="0">
                <a:effectLst/>
              </a:rPr>
              <a:t> of </a:t>
            </a:r>
            <a:r>
              <a:rPr lang="en-US" i="0" dirty="0" smtClean="0">
                <a:effectLst/>
              </a:rPr>
              <a:t>participation required from each stakeholder should be considered as well.</a:t>
            </a:r>
          </a:p>
          <a:p>
            <a:endParaRPr lang="en-US" dirty="0" smtClean="0"/>
          </a:p>
          <a:p>
            <a:endParaRPr lang="en-US" dirty="0" smtClean="0"/>
          </a:p>
          <a:p>
            <a:r>
              <a:rPr lang="en-US" b="1" dirty="0" smtClean="0"/>
              <a:t>Risks</a:t>
            </a:r>
          </a:p>
          <a:p>
            <a:r>
              <a:rPr lang="en-US" dirty="0" smtClean="0"/>
              <a:t>As with most graphs, there is always a risk of over-simplifying information in order to make it fit the graph design. This can detract from the value of the underlying analysis.</a:t>
            </a:r>
          </a:p>
          <a:p>
            <a:r>
              <a:rPr lang="en-US" dirty="0" smtClean="0"/>
              <a:t>As always with Stakeholder Analysis efforts, the project team may want to be cautious about sharing these maps outside of the project team. Labeling different stakeholder power and support levels can be a sensitive issue and could result in unwanted problems.</a:t>
            </a:r>
          </a:p>
          <a:p>
            <a:endParaRPr lang="en-US" dirty="0" smtClean="0"/>
          </a:p>
          <a:p>
            <a:r>
              <a:rPr lang="en-US" b="1" dirty="0" smtClean="0"/>
              <a:t>Tips</a:t>
            </a:r>
          </a:p>
          <a:p>
            <a:r>
              <a:rPr lang="en-US" dirty="0" smtClean="0"/>
              <a:t>It’s often easier to start with the more simplistic stakeholder maps, and use the discussion and results of those efforts to create more complex maps with more complex underlying analysis.</a:t>
            </a:r>
          </a:p>
          <a:p>
            <a:pPr>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17</a:t>
            </a:fld>
            <a:endParaRPr lang="en-US"/>
          </a:p>
        </p:txBody>
      </p:sp>
    </p:spTree>
    <p:extLst>
      <p:ext uri="{BB962C8B-B14F-4D97-AF65-F5344CB8AC3E}">
        <p14:creationId xmlns:p14="http://schemas.microsoft.com/office/powerpoint/2010/main" val="1851812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considerations when you construct a stake</a:t>
            </a:r>
            <a:r>
              <a:rPr lang="en-US" baseline="0" dirty="0" smtClean="0"/>
              <a:t>holder </a:t>
            </a:r>
            <a:r>
              <a:rPr lang="en-US" dirty="0" smtClean="0"/>
              <a:t>influence map for the Mexico City Application.</a:t>
            </a:r>
            <a:r>
              <a:rPr lang="en-US" baseline="0" dirty="0" smtClean="0"/>
              <a:t> One a piece of paper create a stakeholder influence map using the following design scheme. </a:t>
            </a:r>
            <a:endParaRPr lang="en-US" dirty="0" smtClean="0"/>
          </a:p>
          <a:p>
            <a:endParaRPr lang="en-US" dirty="0" smtClean="0"/>
          </a:p>
          <a:p>
            <a:pPr>
              <a:buFont typeface="+mj-lt"/>
              <a:buAutoNum type="arabicPeriod"/>
            </a:pPr>
            <a:r>
              <a:rPr lang="en-US" dirty="0" smtClean="0"/>
              <a:t>The </a:t>
            </a:r>
            <a:r>
              <a:rPr lang="en-US" b="1" dirty="0" smtClean="0"/>
              <a:t>importance</a:t>
            </a:r>
            <a:r>
              <a:rPr lang="en-US" dirty="0" smtClean="0"/>
              <a:t> or weight of a stakeholder's overall influence (represented by the size of the circle representing that stakeholder).</a:t>
            </a:r>
          </a:p>
          <a:p>
            <a:pPr>
              <a:buFont typeface="+mj-lt"/>
              <a:buAutoNum type="arabicPeriod"/>
            </a:pPr>
            <a:r>
              <a:rPr lang="en-US" dirty="0" smtClean="0"/>
              <a:t>The </a:t>
            </a:r>
            <a:r>
              <a:rPr lang="en-US" b="1" dirty="0" smtClean="0"/>
              <a:t>relationships</a:t>
            </a:r>
            <a:r>
              <a:rPr lang="en-US" dirty="0" smtClean="0"/>
              <a:t> between stakeholders (represented by the presence of lines or arrows between them). You</a:t>
            </a:r>
            <a:r>
              <a:rPr lang="en-US" baseline="0" dirty="0" smtClean="0"/>
              <a:t> should include the identification of potential conflict of interests.</a:t>
            </a:r>
            <a:endParaRPr lang="en-US" dirty="0" smtClean="0"/>
          </a:p>
          <a:p>
            <a:pPr>
              <a:buFont typeface="+mj-lt"/>
              <a:buAutoNum type="arabicPeriod"/>
            </a:pPr>
            <a:r>
              <a:rPr lang="en-US" dirty="0" smtClean="0"/>
              <a:t>The </a:t>
            </a:r>
            <a:r>
              <a:rPr lang="en-US" b="1" dirty="0" smtClean="0"/>
              <a:t>amount of influence</a:t>
            </a:r>
            <a:r>
              <a:rPr lang="en-US" dirty="0" smtClean="0"/>
              <a:t> stakeholders have over others (represented by the heaviness of the</a:t>
            </a:r>
            <a:r>
              <a:rPr lang="en-US" baseline="0" dirty="0" smtClean="0"/>
              <a:t> lines). </a:t>
            </a:r>
            <a:endParaRPr lang="en-US" dirty="0" smtClean="0"/>
          </a:p>
          <a:p>
            <a:pPr>
              <a:buFont typeface="+mj-lt"/>
              <a:buAutoNum type="arabicPeriod"/>
            </a:pPr>
            <a:endParaRPr lang="en-US" dirty="0" smtClean="0"/>
          </a:p>
          <a:p>
            <a:r>
              <a:rPr lang="en-US" dirty="0" smtClean="0"/>
              <a:t>The results of creating a stakeholder map should be a better understanding of stakeholders in relation to the project and each other. The process of creating the map should result in knowledge of the stakeholders that will guide further stakeholder analysis and the stakeholder management effort.</a:t>
            </a:r>
          </a:p>
          <a:p>
            <a:pPr>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18</a:t>
            </a:fld>
            <a:endParaRPr lang="en-US"/>
          </a:p>
        </p:txBody>
      </p:sp>
    </p:spTree>
    <p:extLst>
      <p:ext uri="{BB962C8B-B14F-4D97-AF65-F5344CB8AC3E}">
        <p14:creationId xmlns:p14="http://schemas.microsoft.com/office/powerpoint/2010/main" val="189420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have identified</a:t>
            </a:r>
            <a:r>
              <a:rPr lang="en-US" baseline="0" dirty="0" smtClean="0"/>
              <a:t> relationships and the potential level of interest, the next phase is to use a power – interest grid to prioritize stakeholders and their management.  </a:t>
            </a:r>
          </a:p>
          <a:p>
            <a:endParaRPr lang="en-US" baseline="0" dirty="0" smtClean="0"/>
          </a:p>
          <a:p>
            <a:r>
              <a:rPr lang="en-US" i="0" dirty="0" smtClean="0">
                <a:effectLst/>
              </a:rPr>
              <a:t>The Power/Interest Grid contains four quadrants. Each quadrant gives you an indication of the level of stakeholder management that you’ll have to </a:t>
            </a:r>
            <a:r>
              <a:rPr lang="en-US" i="0" dirty="0" smtClean="0">
                <a:effectLst/>
              </a:rPr>
              <a:t>employ.</a:t>
            </a:r>
            <a:r>
              <a:rPr lang="en-US" i="0" baseline="0" dirty="0" smtClean="0">
                <a:effectLst/>
              </a:rPr>
              <a:t> This will</a:t>
            </a:r>
            <a:r>
              <a:rPr lang="en-US" i="0" dirty="0" smtClean="0">
                <a:effectLst/>
              </a:rPr>
              <a:t> </a:t>
            </a:r>
            <a:r>
              <a:rPr lang="en-US" i="0" dirty="0" smtClean="0">
                <a:effectLst/>
              </a:rPr>
              <a:t>influence </a:t>
            </a:r>
            <a:r>
              <a:rPr lang="en-US" i="0" dirty="0" smtClean="0">
                <a:effectLst/>
              </a:rPr>
              <a:t>your </a:t>
            </a:r>
            <a:r>
              <a:rPr lang="en-US" i="0" baseline="0" dirty="0" smtClean="0">
                <a:effectLst/>
              </a:rPr>
              <a:t> communication strategy. </a:t>
            </a:r>
            <a:r>
              <a:rPr lang="en-US" i="0" dirty="0" smtClean="0">
                <a:effectLst/>
              </a:rPr>
              <a:t>The </a:t>
            </a:r>
            <a:r>
              <a:rPr lang="en-US" i="0" dirty="0" smtClean="0">
                <a:effectLst/>
              </a:rPr>
              <a:t>four quadrants of the Power/Interest Grid are shown in this diagram </a:t>
            </a:r>
            <a:r>
              <a:rPr lang="en-US" i="1" baseline="0" dirty="0" smtClean="0">
                <a:effectLst/>
              </a:rPr>
              <a:t> </a:t>
            </a:r>
            <a:r>
              <a:rPr lang="en-US" i="0" dirty="0" smtClean="0">
                <a:effectLst/>
              </a:rPr>
              <a:t>Stakeholders that lie in the </a:t>
            </a:r>
            <a:r>
              <a:rPr lang="en-US" b="1" i="0" dirty="0" smtClean="0">
                <a:effectLst/>
              </a:rPr>
              <a:t>Manage Closely</a:t>
            </a:r>
            <a:r>
              <a:rPr lang="en-US" i="0" dirty="0" smtClean="0">
                <a:effectLst/>
              </a:rPr>
              <a:t> quadrant can easily ensure project failure, if you don’t manage them properly. </a:t>
            </a:r>
            <a:r>
              <a:rPr lang="en-US" i="0" dirty="0" smtClean="0">
                <a:effectLst/>
              </a:rPr>
              <a:t> You can access a Power/Interest</a:t>
            </a:r>
            <a:r>
              <a:rPr lang="en-US" i="0" baseline="0" dirty="0" smtClean="0">
                <a:effectLst/>
              </a:rPr>
              <a:t> Grid in the resource folder. </a:t>
            </a:r>
            <a:endParaRPr lang="en-US" i="0" dirty="0" smtClean="0">
              <a:effectLst/>
            </a:endParaRPr>
          </a:p>
          <a:p>
            <a:endParaRPr lang="en-US" i="0" dirty="0" smtClean="0">
              <a:effectLst/>
            </a:endParaRPr>
          </a:p>
          <a:p>
            <a:r>
              <a:rPr lang="en-US" b="1" i="0" dirty="0" smtClean="0">
                <a:effectLst/>
              </a:rPr>
              <a:t>An example from MindTools:</a:t>
            </a:r>
            <a:r>
              <a:rPr lang="en-US" b="1" i="0" baseline="0" dirty="0" smtClean="0">
                <a:effectLst/>
              </a:rPr>
              <a:t> </a:t>
            </a:r>
            <a:r>
              <a:rPr lang="en-US" i="0" baseline="0" dirty="0" smtClean="0">
                <a:effectLst/>
              </a:rPr>
              <a:t>You</a:t>
            </a:r>
            <a:r>
              <a:rPr lang="en-US" i="0" dirty="0" smtClean="0">
                <a:effectLst/>
              </a:rPr>
              <a:t> </a:t>
            </a:r>
            <a:r>
              <a:rPr lang="en-US" i="0" dirty="0" smtClean="0">
                <a:effectLst/>
              </a:rPr>
              <a:t>are the project manager of a consulting project. The sign-off authority on the deliverables is someone who’ll fall in the Manage Closely quadrant in the Power/Interest Grid. However, your business development manager (the person that got your organization the contract) does not need to be managed closely. You may want to include her in the </a:t>
            </a:r>
            <a:r>
              <a:rPr lang="en-US" b="1" i="0" dirty="0" smtClean="0">
                <a:effectLst/>
              </a:rPr>
              <a:t>Monitor</a:t>
            </a:r>
            <a:r>
              <a:rPr lang="en-US" i="0" dirty="0" smtClean="0">
                <a:effectLst/>
              </a:rPr>
              <a:t> quadrant</a:t>
            </a:r>
            <a:r>
              <a:rPr lang="en-US" i="0" dirty="0" smtClean="0">
                <a:effectLst/>
              </a:rPr>
              <a:t>.</a:t>
            </a:r>
          </a:p>
          <a:p>
            <a:endParaRPr lang="en-US" i="0" dirty="0" smtClean="0">
              <a:effectLst/>
            </a:endParaRPr>
          </a:p>
          <a:p>
            <a:r>
              <a:rPr lang="en-US" i="0" dirty="0" smtClean="0">
                <a:effectLst/>
              </a:rPr>
              <a:t>As you might have already deduced, interest is very subjective and can be error prone. You might think a certain stakeholder has a high level of interest in project success, but in relative terms, may actually not. For example, a project manager has a very high interest in ensuring the project is successful. This success would in turn impact the bottom line of the organization. The bottom line is of very high interest to the CEO and CFO. However, there are several other factors that play a role in impacting the bottom line. Therefore, in relative terms, the CEO and CFO interest will not be as interested in your project success as your Program Manager.</a:t>
            </a:r>
          </a:p>
          <a:p>
            <a:endParaRPr lang="en-US" i="0" dirty="0" smtClean="0">
              <a:effectLst/>
            </a:endParaRPr>
          </a:p>
          <a:p>
            <a:r>
              <a:rPr lang="en-US" b="1" dirty="0" smtClean="0"/>
              <a:t>Advantages and </a:t>
            </a:r>
            <a:r>
              <a:rPr lang="en-US" b="1" dirty="0" smtClean="0"/>
              <a:t>Disadvantages of Grid</a:t>
            </a:r>
          </a:p>
          <a:p>
            <a:endParaRPr lang="en-US" dirty="0" smtClean="0"/>
          </a:p>
          <a:p>
            <a:r>
              <a:rPr lang="en-US" b="1" i="1" dirty="0" smtClean="0"/>
              <a:t>Advantages:</a:t>
            </a:r>
          </a:p>
          <a:p>
            <a:r>
              <a:rPr lang="en-US" dirty="0" smtClean="0"/>
              <a:t>Help discover </a:t>
            </a:r>
            <a:r>
              <a:rPr lang="en-US" dirty="0" smtClean="0"/>
              <a:t>where the real power over a project is located and therefore </a:t>
            </a:r>
            <a:r>
              <a:rPr lang="en-US" dirty="0" smtClean="0"/>
              <a:t>makes for</a:t>
            </a:r>
            <a:r>
              <a:rPr lang="en-US" baseline="0" dirty="0" smtClean="0"/>
              <a:t> </a:t>
            </a:r>
            <a:r>
              <a:rPr lang="en-US" dirty="0" smtClean="0"/>
              <a:t>better </a:t>
            </a:r>
            <a:r>
              <a:rPr lang="en-US" dirty="0" smtClean="0"/>
              <a:t>project decisions</a:t>
            </a:r>
          </a:p>
          <a:p>
            <a:r>
              <a:rPr lang="en-US" dirty="0" smtClean="0"/>
              <a:t>Help find relevant</a:t>
            </a:r>
            <a:r>
              <a:rPr lang="en-US" baseline="0" dirty="0" smtClean="0"/>
              <a:t> </a:t>
            </a:r>
            <a:r>
              <a:rPr lang="en-US" dirty="0" smtClean="0"/>
              <a:t>communication strategies</a:t>
            </a:r>
            <a:r>
              <a:rPr lang="en-US" baseline="0" dirty="0" smtClean="0"/>
              <a:t> for different</a:t>
            </a:r>
            <a:r>
              <a:rPr lang="en-US" dirty="0" smtClean="0"/>
              <a:t> </a:t>
            </a:r>
            <a:r>
              <a:rPr lang="en-US" dirty="0" smtClean="0"/>
              <a:t>stakeholders</a:t>
            </a:r>
          </a:p>
          <a:p>
            <a:endParaRPr lang="en-US" dirty="0" smtClean="0"/>
          </a:p>
          <a:p>
            <a:r>
              <a:rPr lang="en-US" b="1" i="1" dirty="0" smtClean="0"/>
              <a:t>Disadvantages:</a:t>
            </a:r>
          </a:p>
          <a:p>
            <a:r>
              <a:rPr lang="en-US" dirty="0" smtClean="0"/>
              <a:t>Can be </a:t>
            </a:r>
            <a:r>
              <a:rPr lang="en-US" dirty="0" smtClean="0"/>
              <a:t>subjective </a:t>
            </a:r>
            <a:endParaRPr lang="en-US" dirty="0" smtClean="0"/>
          </a:p>
          <a:p>
            <a:r>
              <a:rPr lang="en-US" dirty="0" smtClean="0"/>
              <a:t>Needs to be used on </a:t>
            </a:r>
            <a:r>
              <a:rPr lang="en-US" dirty="0" smtClean="0"/>
              <a:t>regular </a:t>
            </a:r>
            <a:r>
              <a:rPr lang="en-US" dirty="0" smtClean="0"/>
              <a:t>basis throughout</a:t>
            </a:r>
            <a:r>
              <a:rPr lang="en-US" baseline="0" dirty="0" smtClean="0"/>
              <a:t> the process.</a:t>
            </a:r>
            <a:endParaRPr lang="en-US" dirty="0" smtClean="0"/>
          </a:p>
          <a:p>
            <a:r>
              <a:rPr lang="en-US" dirty="0" smtClean="0"/>
              <a:t>Plotting a stakeholder on this matrix does not show his attitude towards our initiative. We do not know whether a stakeholder is for or against it. </a:t>
            </a:r>
            <a:r>
              <a:rPr lang="en-US" dirty="0" smtClean="0"/>
              <a:t>Symbols </a:t>
            </a:r>
            <a:r>
              <a:rPr lang="en-US" dirty="0" smtClean="0"/>
              <a:t>like (+, -, or 0) </a:t>
            </a:r>
            <a:r>
              <a:rPr lang="en-US" dirty="0" smtClean="0"/>
              <a:t>can be used</a:t>
            </a:r>
            <a:r>
              <a:rPr lang="en-US" dirty="0" smtClean="0"/>
              <a:t> to indicate </a:t>
            </a:r>
            <a:r>
              <a:rPr lang="en-US" dirty="0" smtClean="0"/>
              <a:t>stakeholder attitude</a:t>
            </a:r>
            <a:r>
              <a:rPr lang="en-US" baseline="0" dirty="0" smtClean="0"/>
              <a:t> - symbols</a:t>
            </a:r>
            <a:r>
              <a:rPr lang="en-US" dirty="0" smtClean="0"/>
              <a:t> show </a:t>
            </a:r>
            <a:r>
              <a:rPr lang="en-US" dirty="0" smtClean="0"/>
              <a:t>positive, negative or neutral attitude.</a:t>
            </a:r>
          </a:p>
          <a:p>
            <a:endParaRPr lang="en-US" i="0" dirty="0" smtClean="0">
              <a:effectLst/>
            </a:endParaRPr>
          </a:p>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19</a:t>
            </a:fld>
            <a:endParaRPr lang="en-US"/>
          </a:p>
        </p:txBody>
      </p:sp>
    </p:spTree>
    <p:extLst>
      <p:ext uri="{BB962C8B-B14F-4D97-AF65-F5344CB8AC3E}">
        <p14:creationId xmlns:p14="http://schemas.microsoft.com/office/powerpoint/2010/main" val="401977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These activities</a:t>
            </a:r>
            <a:r>
              <a:rPr lang="en-US" baseline="0" dirty="0" smtClean="0"/>
              <a:t> and materials can be replaced by those more relevant to your class or project. </a:t>
            </a:r>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2</a:t>
            </a:fld>
            <a:endParaRPr lang="en-US"/>
          </a:p>
        </p:txBody>
      </p:sp>
    </p:spTree>
    <p:extLst>
      <p:ext uri="{BB962C8B-B14F-4D97-AF65-F5344CB8AC3E}">
        <p14:creationId xmlns:p14="http://schemas.microsoft.com/office/powerpoint/2010/main" val="1622071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a piece of poster paper integrate your representations – stakeholder map and  stakeholder influence map and power interest grids. A facilitator should be chosen along with a </a:t>
            </a:r>
            <a:r>
              <a:rPr lang="en-US" baseline="0" dirty="0" smtClean="0"/>
              <a:t>recorder for your group.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presenter should be identified who will share your representations with the other groups.  </a:t>
            </a:r>
            <a:endParaRPr lang="en-US" dirty="0" smtClean="0"/>
          </a:p>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20</a:t>
            </a:fld>
            <a:endParaRPr lang="en-US"/>
          </a:p>
        </p:txBody>
      </p:sp>
    </p:spTree>
    <p:extLst>
      <p:ext uri="{BB962C8B-B14F-4D97-AF65-F5344CB8AC3E}">
        <p14:creationId xmlns:p14="http://schemas.microsoft.com/office/powerpoint/2010/main" val="3298094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have identified stakeholders and given them a priority level in terms of their interest and power that they may bring to the project. This is the beginning. </a:t>
            </a:r>
            <a:r>
              <a:rPr lang="en-US" dirty="0" smtClean="0"/>
              <a:t>You now need to learn more about your key stakeholders. You need to know how they to feel about the project. You also need to know how best to engage them in your project. Gaining</a:t>
            </a:r>
            <a:r>
              <a:rPr lang="en-US" baseline="0" dirty="0" smtClean="0"/>
              <a:t> this knowledge will help you learn how to communicate with</a:t>
            </a:r>
            <a:r>
              <a:rPr lang="en-US" dirty="0" smtClean="0"/>
              <a:t> them.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21</a:t>
            </a:fld>
            <a:endParaRPr lang="en-US"/>
          </a:p>
        </p:txBody>
      </p:sp>
    </p:spTree>
    <p:extLst>
      <p:ext uri="{BB962C8B-B14F-4D97-AF65-F5344CB8AC3E}">
        <p14:creationId xmlns:p14="http://schemas.microsoft.com/office/powerpoint/2010/main" val="893907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very good way of getting to know your stakeholders is to talk to them directly – people are often quite open about their views, and asking people's opinions is often the first step in building a successful relationship with them. Obtain the following file from the Resource Folder </a:t>
            </a:r>
            <a:r>
              <a:rPr lang="en-US" dirty="0" smtClean="0"/>
              <a:t>as a starting point in your process to </a:t>
            </a:r>
            <a:r>
              <a:rPr lang="en-US" dirty="0" smtClean="0"/>
              <a:t>improve your understanding of your stakeholders: Stakeholder Analysis </a:t>
            </a:r>
            <a:r>
              <a:rPr lang="en-US" dirty="0" err="1" smtClean="0"/>
              <a:t>QuestionnaireKnow</a:t>
            </a:r>
            <a:r>
              <a:rPr lang="en-US" dirty="0" smtClean="0"/>
              <a:t> your Stakeholders</a:t>
            </a:r>
          </a:p>
          <a:p>
            <a:endParaRPr lang="en-US" dirty="0" smtClean="0"/>
          </a:p>
          <a:p>
            <a:r>
              <a:rPr lang="en-US" dirty="0" smtClean="0"/>
              <a:t>Based on the information</a:t>
            </a:r>
            <a:r>
              <a:rPr lang="en-US" baseline="0" dirty="0" smtClean="0"/>
              <a:t> you obtain from your stakeholders, you </a:t>
            </a:r>
            <a:r>
              <a:rPr lang="en-US" dirty="0" smtClean="0"/>
              <a:t>can add</a:t>
            </a:r>
            <a:r>
              <a:rPr lang="en-US" baseline="0" dirty="0" smtClean="0"/>
              <a:t> information to your stakeholder map and interaction grid.  This new information will provide you to assess stakeholders in the context that they will be </a:t>
            </a:r>
            <a:r>
              <a:rPr lang="en-US" dirty="0" smtClean="0"/>
              <a:t>blockers or critics, or will be advocates and supporters or your project. This information can be provided on your</a:t>
            </a:r>
            <a:r>
              <a:rPr lang="en-US" baseline="0" dirty="0" smtClean="0"/>
              <a:t> diagrams using a color </a:t>
            </a:r>
            <a:r>
              <a:rPr lang="en-US" dirty="0" smtClean="0"/>
              <a:t>code: showing advocates and supporters in green, blockers and critics in red, and others who are neutral in orange</a:t>
            </a:r>
            <a:r>
              <a:rPr lang="en-US"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Action Item: </a:t>
            </a:r>
            <a:r>
              <a:rPr lang="en-US" sz="1200" dirty="0" smtClean="0"/>
              <a:t>Develop a list of specific strategies you would use to engage the stakeholders you have identified</a:t>
            </a:r>
            <a:r>
              <a:rPr lang="en-US" sz="1200" baseline="0" dirty="0" smtClean="0"/>
              <a:t> for the Mexico City Water Crisis scenario so</a:t>
            </a:r>
            <a:r>
              <a:rPr lang="en-US" sz="1200" dirty="0" smtClean="0"/>
              <a:t> you can learn more about them ?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22</a:t>
            </a:fld>
            <a:endParaRPr lang="en-US"/>
          </a:p>
        </p:txBody>
      </p:sp>
    </p:spTree>
    <p:extLst>
      <p:ext uri="{BB962C8B-B14F-4D97-AF65-F5344CB8AC3E}">
        <p14:creationId xmlns:p14="http://schemas.microsoft.com/office/powerpoint/2010/main" val="3597398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information from the Stakeholder Analysis Questionnaire revise your power interest grid for five stakeholder. Use color coding to define the level of advocacy that you expect from these advocates. </a:t>
            </a:r>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23</a:t>
            </a:fld>
            <a:endParaRPr lang="en-US"/>
          </a:p>
        </p:txBody>
      </p:sp>
    </p:spTree>
    <p:extLst>
      <p:ext uri="{BB962C8B-B14F-4D97-AF65-F5344CB8AC3E}">
        <p14:creationId xmlns:p14="http://schemas.microsoft.com/office/powerpoint/2010/main" val="2801030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Focus on the high-power/high-interest stakeholders first and the low-interest/low-power stakeholders last.  Devise a practical plan that communicates with people as effectively as possible and that communicates the right amount of information in a way that neither under nor over-communicates.</a:t>
            </a:r>
          </a:p>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24</a:t>
            </a:fld>
            <a:endParaRPr lang="en-US"/>
          </a:p>
        </p:txBody>
      </p:sp>
    </p:spTree>
    <p:extLst>
      <p:ext uri="{BB962C8B-B14F-4D97-AF65-F5344CB8AC3E}">
        <p14:creationId xmlns:p14="http://schemas.microsoft.com/office/powerpoint/2010/main" val="1628503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Open the following worksheet in the resource folder to summarize the management components for your key </a:t>
            </a:r>
            <a:r>
              <a:rPr lang="en-US" dirty="0" smtClean="0"/>
              <a:t>stakeholders related</a:t>
            </a:r>
            <a:r>
              <a:rPr lang="en-US" baseline="0" dirty="0" smtClean="0"/>
              <a:t> to the Mexico City Water Crisis Scenario. </a:t>
            </a:r>
            <a:r>
              <a:rPr lang="en-US" dirty="0" smtClean="0"/>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37CA0A0-72B7-4E37-ADB7-5ECFFA3010B1}" type="slidenum">
              <a:rPr lang="en-US" smtClean="0"/>
              <a:t>25</a:t>
            </a:fld>
            <a:endParaRPr lang="en-US"/>
          </a:p>
        </p:txBody>
      </p:sp>
    </p:spTree>
    <p:extLst>
      <p:ext uri="{BB962C8B-B14F-4D97-AF65-F5344CB8AC3E}">
        <p14:creationId xmlns:p14="http://schemas.microsoft.com/office/powerpoint/2010/main" val="3108773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resources</a:t>
            </a:r>
            <a:r>
              <a:rPr lang="en-US" baseline="0" dirty="0" smtClean="0"/>
              <a:t> that can be used to facilitate </a:t>
            </a:r>
            <a:r>
              <a:rPr lang="en-US" dirty="0" smtClean="0"/>
              <a:t>stakeholder involvement.</a:t>
            </a:r>
            <a:r>
              <a:rPr lang="en-US" baseline="0" dirty="0" smtClean="0"/>
              <a:t> There are many tools, similar to the ones modeled, in this module that can help you </a:t>
            </a:r>
            <a:r>
              <a:rPr lang="en-US" dirty="0" smtClean="0"/>
              <a:t>manage the people and perspectives that come</a:t>
            </a:r>
            <a:r>
              <a:rPr lang="en-US" baseline="0" dirty="0" smtClean="0"/>
              <a:t> long with working on interdisciplinary and transdisciplinary</a:t>
            </a:r>
            <a:r>
              <a:rPr lang="en-US" dirty="0" smtClean="0"/>
              <a:t> team projects. Developing</a:t>
            </a:r>
            <a:r>
              <a:rPr lang="en-US" baseline="0" dirty="0" smtClean="0"/>
              <a:t> your skills to communicate and facilitate interactions with teams will </a:t>
            </a:r>
            <a:r>
              <a:rPr lang="en-US" dirty="0" smtClean="0"/>
              <a:t>help you win support for your</a:t>
            </a:r>
            <a:r>
              <a:rPr lang="en-US" baseline="0" dirty="0" smtClean="0"/>
              <a:t> project </a:t>
            </a:r>
            <a:r>
              <a:rPr lang="en-US" dirty="0" smtClean="0"/>
              <a:t>and reduce project stress. </a:t>
            </a:r>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26</a:t>
            </a:fld>
            <a:endParaRPr lang="en-US"/>
          </a:p>
        </p:txBody>
      </p:sp>
    </p:spTree>
    <p:extLst>
      <p:ext uri="{BB962C8B-B14F-4D97-AF65-F5344CB8AC3E}">
        <p14:creationId xmlns:p14="http://schemas.microsoft.com/office/powerpoint/2010/main" val="100536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important</a:t>
            </a:r>
            <a:r>
              <a:rPr lang="en-US" baseline="0" dirty="0" smtClean="0"/>
              <a:t> attributes of the </a:t>
            </a:r>
            <a:r>
              <a:rPr lang="en-US" baseline="0" dirty="0" err="1" smtClean="0"/>
              <a:t>EMBeRS</a:t>
            </a:r>
            <a:r>
              <a:rPr lang="en-US" baseline="0" dirty="0" smtClean="0"/>
              <a:t> model is that developing an effective collaborative environment is important to addressing messy wicked problems. Identification of stakeholders is part of the process of developing shared goals and a shared vision for the project (click) The identification and inclusion of stakeholders </a:t>
            </a:r>
            <a:r>
              <a:rPr lang="en-US" baseline="0" dirty="0" smtClean="0"/>
              <a:t>is </a:t>
            </a:r>
            <a:r>
              <a:rPr lang="en-US" baseline="0" dirty="0" smtClean="0"/>
              <a:t>an emergent </a:t>
            </a:r>
            <a:r>
              <a:rPr lang="en-US" baseline="0" dirty="0" smtClean="0"/>
              <a:t>process, i.e., time </a:t>
            </a:r>
            <a:r>
              <a:rPr lang="en-US" baseline="0" dirty="0" smtClean="0"/>
              <a:t>and </a:t>
            </a:r>
            <a:r>
              <a:rPr lang="en-US" baseline="0" dirty="0" smtClean="0"/>
              <a:t>effort are necessary, that </a:t>
            </a:r>
            <a:r>
              <a:rPr lang="en-US" baseline="0" dirty="0" smtClean="0"/>
              <a:t>in the end will result in a better, more inclusive and effective approach to address the challenges of the wicked problem at hand.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3</a:t>
            </a:fld>
            <a:endParaRPr lang="en-US"/>
          </a:p>
        </p:txBody>
      </p:sp>
    </p:spTree>
    <p:extLst>
      <p:ext uri="{BB962C8B-B14F-4D97-AF65-F5344CB8AC3E}">
        <p14:creationId xmlns:p14="http://schemas.microsoft.com/office/powerpoint/2010/main" val="240393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Stakeholders are fundamental components to any collaboration or team that is attempting to address wicked problems.  Fundamental to the collaborative process outlined in </a:t>
            </a:r>
            <a:r>
              <a:rPr lang="en-US" baseline="0" dirty="0" smtClean="0"/>
              <a:t>Gosselin’s </a:t>
            </a:r>
            <a:r>
              <a:rPr lang="en-US" baseline="0" dirty="0" smtClean="0"/>
              <a:t>(2015) collaborative leadership action model is the knowing about who you are leading and </a:t>
            </a:r>
            <a:r>
              <a:rPr lang="en-US" baseline="0" dirty="0" smtClean="0"/>
              <a:t>involving them </a:t>
            </a:r>
            <a:r>
              <a:rPr lang="en-US" baseline="0" dirty="0" smtClean="0"/>
              <a:t>in the process (Click).  Engaging all stakeholders in a communication process that allows them to inquire and know who you </a:t>
            </a:r>
            <a:r>
              <a:rPr lang="en-US" baseline="0" dirty="0" smtClean="0"/>
              <a:t>are, </a:t>
            </a:r>
            <a:r>
              <a:rPr lang="en-US" baseline="0" dirty="0" smtClean="0"/>
              <a:t>who the other stakeholders </a:t>
            </a:r>
            <a:r>
              <a:rPr lang="en-US" baseline="0" dirty="0" smtClean="0"/>
              <a:t>are, and </a:t>
            </a:r>
            <a:r>
              <a:rPr lang="en-US" baseline="0" dirty="0" smtClean="0"/>
              <a:t>knowing where each group wants to go (Click) cannot be overlooked or underemphasized as critical components to moving individuals, team or organizations forward to address messy problems.  (Click) This module will provide some methods and strategies to move your team forward.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4</a:t>
            </a:fld>
            <a:endParaRPr lang="en-US"/>
          </a:p>
        </p:txBody>
      </p:sp>
    </p:spTree>
    <p:extLst>
      <p:ext uri="{BB962C8B-B14F-4D97-AF65-F5344CB8AC3E}">
        <p14:creationId xmlns:p14="http://schemas.microsoft.com/office/powerpoint/2010/main" val="234747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web-based resources. These are examples and are used as the foundation for this educational activity. </a:t>
            </a:r>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5</a:t>
            </a:fld>
            <a:endParaRPr lang="en-US"/>
          </a:p>
        </p:txBody>
      </p:sp>
    </p:spTree>
    <p:extLst>
      <p:ext uri="{BB962C8B-B14F-4D97-AF65-F5344CB8AC3E}">
        <p14:creationId xmlns:p14="http://schemas.microsoft.com/office/powerpoint/2010/main" val="257038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Instructors</a:t>
            </a:r>
            <a:r>
              <a:rPr lang="en-US" baseline="0" dirty="0" smtClean="0"/>
              <a:t> Note: </a:t>
            </a:r>
            <a:r>
              <a:rPr lang="en-US" dirty="0" smtClean="0"/>
              <a:t>Before</a:t>
            </a:r>
            <a:r>
              <a:rPr lang="en-US" baseline="0" dirty="0" smtClean="0"/>
              <a:t> </a:t>
            </a:r>
            <a:r>
              <a:rPr lang="en-US" baseline="0" dirty="0" smtClean="0"/>
              <a:t>watching the video, engage your group in a conversation as to why it is important to involve a range of groups in collaborative process when addressing community challenges and problems</a:t>
            </a:r>
            <a:r>
              <a:rPr lang="en-US" baseline="0" dirty="0" smtClean="0"/>
              <a:t>. A “Popcorn Approach” can be used. This requires a the Facilitator (or assistant) to capture participants’ responses and write them down for all to see on a white board,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approach gives the group a sense of the scope and variety of responses (especially useful for visual learners); in some cases, only new thoughts are written down, not duplicates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Watch</a:t>
            </a:r>
            <a:r>
              <a:rPr lang="en-US" baseline="0" dirty="0" smtClean="0"/>
              <a:t> the embedded video from the Community Tool Box. Click on the </a:t>
            </a:r>
            <a:r>
              <a:rPr lang="en-US" baseline="0" dirty="0" err="1" smtClean="0"/>
              <a:t>youtube</a:t>
            </a:r>
            <a:r>
              <a:rPr lang="en-US" baseline="0" dirty="0" smtClean="0"/>
              <a:t> video link </a:t>
            </a:r>
            <a:r>
              <a:rPr lang="en-US" dirty="0" smtClean="0">
                <a:hlinkClick r:id="rId3"/>
              </a:rPr>
              <a:t>https://www.youtube.com/watch?v=ZMdGRsV38RM</a:t>
            </a:r>
            <a:endParaRPr lang="en-US" dirty="0" smtClean="0"/>
          </a:p>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6</a:t>
            </a:fld>
            <a:endParaRPr lang="en-US"/>
          </a:p>
        </p:txBody>
      </p:sp>
    </p:spTree>
    <p:extLst>
      <p:ext uri="{BB962C8B-B14F-4D97-AF65-F5344CB8AC3E}">
        <p14:creationId xmlns:p14="http://schemas.microsoft.com/office/powerpoint/2010/main" val="232905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Notes for Instructor:</a:t>
            </a:r>
            <a:r>
              <a:rPr lang="en-US" b="1" baseline="0" dirty="0" smtClean="0"/>
              <a:t> </a:t>
            </a:r>
            <a:r>
              <a:rPr lang="en-US" dirty="0" smtClean="0"/>
              <a:t>Before proceeding</a:t>
            </a:r>
            <a:r>
              <a:rPr lang="en-US" baseline="0" dirty="0" smtClean="0"/>
              <a:t> to the information on the next two </a:t>
            </a:r>
            <a:r>
              <a:rPr lang="en-US" baseline="0" dirty="0" smtClean="0"/>
              <a:t>slides, the group should have watched the video and  </a:t>
            </a:r>
            <a:r>
              <a:rPr lang="en-US" baseline="0" dirty="0" smtClean="0"/>
              <a:t>engage </a:t>
            </a:r>
            <a:r>
              <a:rPr lang="en-US" baseline="0" dirty="0" smtClean="0"/>
              <a:t>in a small group </a:t>
            </a:r>
            <a:r>
              <a:rPr lang="en-US" baseline="0" dirty="0" smtClean="0"/>
              <a:t>or full group conversation (depending on size) as to why it is important to involve a range of groups in collaborative process when addressing community challenges and problems. </a:t>
            </a:r>
            <a:r>
              <a:rPr lang="en-US" baseline="0" dirty="0" smtClean="0"/>
              <a:t>Popcorn approach was suggested. </a:t>
            </a:r>
            <a:endParaRPr lang="en-US" dirty="0" smtClean="0"/>
          </a:p>
          <a:p>
            <a:endParaRPr lang="en-US" dirty="0" smtClean="0"/>
          </a:p>
          <a:p>
            <a:r>
              <a:rPr lang="en-US" b="1" dirty="0" smtClean="0"/>
              <a:t>Notes:  </a:t>
            </a:r>
            <a:r>
              <a:rPr lang="en-US" b="0" dirty="0" smtClean="0"/>
              <a:t>In</a:t>
            </a:r>
            <a:r>
              <a:rPr lang="en-US" b="0" baseline="0" dirty="0" smtClean="0"/>
              <a:t> the </a:t>
            </a:r>
            <a:r>
              <a:rPr lang="en-US" b="0" baseline="0" dirty="0" err="1" smtClean="0"/>
              <a:t>EMBeRS</a:t>
            </a:r>
            <a:r>
              <a:rPr lang="en-US" b="0" baseline="0" dirty="0" smtClean="0"/>
              <a:t> approach, we use a variety of </a:t>
            </a:r>
            <a:r>
              <a:rPr lang="en-US" b="0" baseline="0" dirty="0" smtClean="0"/>
              <a:t>approaches that allow individuals to share their mental </a:t>
            </a:r>
            <a:r>
              <a:rPr lang="en-US" b="0" baseline="0" dirty="0" smtClean="0"/>
              <a:t>models. One of these models is an analogy. Here is an analogy used on the Community Tool Box site to focus on the importance of identifying and analyzing stakeholders.  </a:t>
            </a:r>
            <a:r>
              <a:rPr lang="en-US" dirty="0" smtClean="0"/>
              <a:t>So here goes, </a:t>
            </a:r>
            <a:r>
              <a:rPr lang="en-US" i="1" dirty="0" smtClean="0"/>
              <a:t>“Let's say that you have a rock in your shoe. No one other than you can know exactly how that rock feels. Others may have read about rocks, seen rocks, or even had a similar experience with a pebble caught in a sandal. However, you are the expert on this particular situation because you are experiencing it. The same concept applies to social and community problems. People who directly experience a problem have a much different outlook on their needs than does a politician who has only read about the problem in the newspaper or a helping professional who once wrote a college paper on the problem.”   </a:t>
            </a:r>
          </a:p>
          <a:p>
            <a:endParaRPr lang="en-US" dirty="0" smtClean="0"/>
          </a:p>
          <a:p>
            <a:r>
              <a:rPr lang="en-US" dirty="0" smtClean="0"/>
              <a:t>1. The </a:t>
            </a:r>
            <a:r>
              <a:rPr lang="en-US" dirty="0" smtClean="0"/>
              <a:t>story</a:t>
            </a:r>
            <a:r>
              <a:rPr lang="en-US" baseline="0" dirty="0" smtClean="0"/>
              <a:t> highlights the fact that s</a:t>
            </a:r>
            <a:r>
              <a:rPr lang="en-US" dirty="0" smtClean="0"/>
              <a:t>take</a:t>
            </a:r>
            <a:r>
              <a:rPr lang="en-US" baseline="0" dirty="0" smtClean="0"/>
              <a:t> holders bring first-hand knowledge and experience to the problem. A </a:t>
            </a:r>
            <a:r>
              <a:rPr lang="en-US" dirty="0" smtClean="0"/>
              <a:t>clearer picture of the community context and potential pitfalls and assets should emerge.</a:t>
            </a:r>
            <a:r>
              <a:rPr lang="en-US" baseline="0" dirty="0" smtClean="0"/>
              <a:t> </a:t>
            </a:r>
          </a:p>
          <a:p>
            <a:endParaRPr lang="en-US" b="1" baseline="0" dirty="0" smtClean="0"/>
          </a:p>
          <a:p>
            <a:r>
              <a:rPr lang="en-US" b="0" dirty="0" smtClean="0"/>
              <a:t>2. More stakeholders</a:t>
            </a:r>
            <a:r>
              <a:rPr lang="en-US" b="0" baseline="0" dirty="0" smtClean="0"/>
              <a:t> = </a:t>
            </a:r>
            <a:r>
              <a:rPr lang="en-US" b="0" dirty="0" smtClean="0"/>
              <a:t>More </a:t>
            </a:r>
            <a:r>
              <a:rPr lang="en-US" b="0" dirty="0" smtClean="0"/>
              <a:t>ideas are represented</a:t>
            </a:r>
            <a:r>
              <a:rPr lang="en-US" b="0" baseline="0" dirty="0" smtClean="0"/>
              <a:t> </a:t>
            </a:r>
            <a:br>
              <a:rPr lang="en-US" b="0" baseline="0" dirty="0" smtClean="0"/>
            </a:br>
            <a:endParaRPr lang="en-US" b="0" baseline="0" dirty="0" smtClean="0"/>
          </a:p>
          <a:p>
            <a:r>
              <a:rPr lang="en-US" b="0" baseline="0" dirty="0" smtClean="0"/>
              <a:t>3. More</a:t>
            </a:r>
            <a:r>
              <a:rPr lang="en-US" b="0" baseline="0" dirty="0" smtClean="0"/>
              <a:t>, v</a:t>
            </a:r>
            <a:r>
              <a:rPr lang="en-US" b="0" dirty="0" smtClean="0"/>
              <a:t>aried, and new perspectives from the sectors and elements of the community that are affected. </a:t>
            </a:r>
          </a:p>
          <a:p>
            <a:r>
              <a:rPr lang="en-US" b="0" dirty="0" smtClean="0"/>
              <a:t/>
            </a:r>
            <a:br>
              <a:rPr lang="en-US" b="0" dirty="0" smtClean="0"/>
            </a:br>
            <a:r>
              <a:rPr lang="en-US" b="0" dirty="0" smtClean="0"/>
              <a:t>4. It </a:t>
            </a:r>
            <a:r>
              <a:rPr lang="en-US" b="0" dirty="0" smtClean="0"/>
              <a:t>gains buy-in and support for the effort from all stakeholders. Increases</a:t>
            </a:r>
            <a:r>
              <a:rPr lang="en-US" b="0" baseline="0" dirty="0" smtClean="0"/>
              <a:t> the likelihood of commitment to a plan’s</a:t>
            </a:r>
            <a:r>
              <a:rPr lang="en-US" b="0" dirty="0" smtClean="0"/>
              <a:t> </a:t>
            </a:r>
            <a:r>
              <a:rPr lang="en-US" dirty="0" smtClean="0"/>
              <a:t>development, planning, implementation, and evaluation.  Stakeholders</a:t>
            </a:r>
            <a:r>
              <a:rPr lang="en-US" baseline="0" dirty="0" smtClean="0"/>
              <a:t> have the opportunity to make this their </a:t>
            </a:r>
            <a:r>
              <a:rPr lang="en-US" dirty="0" smtClean="0"/>
              <a:t>effort. They will take ownership</a:t>
            </a:r>
            <a:r>
              <a:rPr lang="en-US" baseline="0" dirty="0" smtClean="0"/>
              <a:t> to</a:t>
            </a:r>
            <a:r>
              <a:rPr lang="en-US" dirty="0" smtClean="0"/>
              <a:t> do their best to make it work.</a:t>
            </a:r>
          </a:p>
          <a:p>
            <a:endParaRPr lang="en-US" dirty="0" smtClean="0"/>
          </a:p>
          <a:p>
            <a:r>
              <a:rPr lang="en-US" b="0" dirty="0" smtClean="0"/>
              <a:t>5. It’s </a:t>
            </a:r>
            <a:r>
              <a:rPr lang="en-US" b="0" dirty="0" smtClean="0"/>
              <a:t>fair to everyone. </a:t>
            </a:r>
            <a:r>
              <a:rPr lang="en-US" dirty="0" smtClean="0"/>
              <a:t>All stakeholders can have a say in the development of an effort that may seriously affect them.</a:t>
            </a:r>
          </a:p>
          <a:p>
            <a:endParaRPr lang="en-US" b="1" dirty="0" smtClean="0"/>
          </a:p>
          <a:p>
            <a:r>
              <a:rPr lang="en-US" b="0" dirty="0" smtClean="0"/>
              <a:t>6. It </a:t>
            </a:r>
            <a:r>
              <a:rPr lang="en-US" b="0" dirty="0" smtClean="0"/>
              <a:t>will</a:t>
            </a:r>
            <a:r>
              <a:rPr lang="en-US" b="0" baseline="0" dirty="0" smtClean="0"/>
              <a:t> reduce the opportunities for </a:t>
            </a:r>
            <a:r>
              <a:rPr lang="en-US" b="0" dirty="0" smtClean="0"/>
              <a:t>you to be blindsided by perspectives</a:t>
            </a:r>
            <a:r>
              <a:rPr lang="en-US" b="0" baseline="0" dirty="0" smtClean="0"/>
              <a:t> and </a:t>
            </a:r>
            <a:r>
              <a:rPr lang="en-US" b="0" dirty="0" smtClean="0"/>
              <a:t>concerns you didn’t know about. </a:t>
            </a:r>
            <a:endParaRPr lang="en-US" b="0" dirty="0" smtClean="0"/>
          </a:p>
          <a:p>
            <a:endParaRPr lang="en-US" b="0" dirty="0" smtClean="0"/>
          </a:p>
          <a:p>
            <a:r>
              <a:rPr lang="en-US" b="1" dirty="0" smtClean="0"/>
              <a:t>More on Why </a:t>
            </a:r>
            <a:r>
              <a:rPr lang="en-US" b="1" dirty="0" smtClean="0"/>
              <a:t>identify potential participants among diverse groups?</a:t>
            </a:r>
          </a:p>
          <a:p>
            <a:endParaRPr lang="en-US" dirty="0" smtClean="0"/>
          </a:p>
          <a:p>
            <a:r>
              <a:rPr lang="en-US" dirty="0" smtClean="0"/>
              <a:t>You </a:t>
            </a:r>
            <a:r>
              <a:rPr lang="en-US" dirty="0" smtClean="0"/>
              <a:t>can bring </a:t>
            </a:r>
            <a:r>
              <a:rPr lang="en-US" dirty="0" smtClean="0"/>
              <a:t>different </a:t>
            </a:r>
            <a:r>
              <a:rPr lang="en-US" dirty="0" smtClean="0"/>
              <a:t>types of members into your </a:t>
            </a:r>
            <a:r>
              <a:rPr lang="en-US" dirty="0" smtClean="0"/>
              <a:t>group. </a:t>
            </a:r>
            <a:r>
              <a:rPr lang="en-US" dirty="0" err="1" smtClean="0"/>
              <a:t>Thereforee</a:t>
            </a:r>
            <a:r>
              <a:rPr lang="en-US" dirty="0" smtClean="0"/>
              <a:t>, </a:t>
            </a:r>
            <a:r>
              <a:rPr lang="en-US" dirty="0" smtClean="0"/>
              <a:t>it will be more representative of the full community; your group will stand to gain broader community </a:t>
            </a:r>
            <a:r>
              <a:rPr lang="en-US" dirty="0" smtClean="0"/>
              <a:t>support. </a:t>
            </a:r>
          </a:p>
          <a:p>
            <a:endParaRPr lang="en-US" dirty="0" smtClean="0"/>
          </a:p>
          <a:p>
            <a:r>
              <a:rPr lang="en-US" dirty="0" smtClean="0"/>
              <a:t>Multi-sector membership brings</a:t>
            </a:r>
            <a:r>
              <a:rPr lang="en-US" baseline="0" dirty="0" smtClean="0"/>
              <a:t> results in</a:t>
            </a:r>
            <a:r>
              <a:rPr lang="en-US" dirty="0" smtClean="0"/>
              <a:t> more and </a:t>
            </a:r>
            <a:r>
              <a:rPr lang="en-US" dirty="0" smtClean="0"/>
              <a:t>different opinions </a:t>
            </a:r>
            <a:r>
              <a:rPr lang="en-US" dirty="0" smtClean="0"/>
              <a:t>being </a:t>
            </a:r>
            <a:r>
              <a:rPr lang="en-US" dirty="0" smtClean="0"/>
              <a:t>expressed and discussed; that </a:t>
            </a:r>
            <a:r>
              <a:rPr lang="en-US" dirty="0" smtClean="0"/>
              <a:t>should</a:t>
            </a:r>
            <a:r>
              <a:rPr lang="en-US" baseline="0" dirty="0" smtClean="0"/>
              <a:t> lead to</a:t>
            </a:r>
            <a:r>
              <a:rPr lang="en-US" dirty="0" smtClean="0"/>
              <a:t> </a:t>
            </a:r>
            <a:r>
              <a:rPr lang="en-US" dirty="0" smtClean="0"/>
              <a:t>better </a:t>
            </a:r>
            <a:r>
              <a:rPr lang="en-US" dirty="0" smtClean="0"/>
              <a:t>outcomes.</a:t>
            </a:r>
          </a:p>
          <a:p>
            <a:endParaRPr lang="en-US" dirty="0" smtClean="0"/>
          </a:p>
          <a:p>
            <a:r>
              <a:rPr lang="en-US" dirty="0" smtClean="0"/>
              <a:t>A diverse</a:t>
            </a:r>
            <a:r>
              <a:rPr lang="en-US" dirty="0" smtClean="0"/>
              <a:t>, multi-sector membership </a:t>
            </a:r>
            <a:r>
              <a:rPr lang="en-US" dirty="0" smtClean="0"/>
              <a:t>usually means more people – hence access</a:t>
            </a:r>
            <a:r>
              <a:rPr lang="en-US" baseline="0" dirty="0" smtClean="0"/>
              <a:t> to </a:t>
            </a:r>
            <a:r>
              <a:rPr lang="en-US" dirty="0" smtClean="0"/>
              <a:t>more and varied talent at your disposal.</a:t>
            </a:r>
          </a:p>
          <a:p>
            <a:endParaRPr lang="en-US" dirty="0" smtClean="0"/>
          </a:p>
          <a:p>
            <a:r>
              <a:rPr lang="en-US" dirty="0" smtClean="0"/>
              <a:t>More and</a:t>
            </a:r>
            <a:r>
              <a:rPr lang="en-US" baseline="0" dirty="0" smtClean="0"/>
              <a:t> diverse </a:t>
            </a:r>
            <a:r>
              <a:rPr lang="en-US" dirty="0" smtClean="0"/>
              <a:t>contacts </a:t>
            </a:r>
            <a:r>
              <a:rPr lang="en-US" dirty="0" smtClean="0"/>
              <a:t>and connections </a:t>
            </a:r>
            <a:r>
              <a:rPr lang="en-US" dirty="0" smtClean="0"/>
              <a:t>in a multi-sector </a:t>
            </a:r>
            <a:r>
              <a:rPr lang="en-US" dirty="0" smtClean="0"/>
              <a:t>group </a:t>
            </a:r>
            <a:r>
              <a:rPr lang="en-US" dirty="0" smtClean="0"/>
              <a:t>leads </a:t>
            </a:r>
            <a:r>
              <a:rPr lang="en-US" dirty="0" smtClean="0"/>
              <a:t>to new </a:t>
            </a:r>
            <a:r>
              <a:rPr lang="en-US" dirty="0" smtClean="0"/>
              <a:t>relationships</a:t>
            </a:r>
            <a:r>
              <a:rPr lang="en-US" baseline="0" dirty="0" smtClean="0"/>
              <a:t> that </a:t>
            </a:r>
            <a:r>
              <a:rPr lang="en-US" dirty="0" smtClean="0"/>
              <a:t>can </a:t>
            </a:r>
            <a:r>
              <a:rPr lang="en-US" dirty="0" smtClean="0"/>
              <a:t>spark new community initiatives </a:t>
            </a:r>
            <a:r>
              <a:rPr lang="en-US" dirty="0" smtClean="0"/>
              <a:t>that would not have come</a:t>
            </a:r>
            <a:r>
              <a:rPr lang="en-US" baseline="0" dirty="0" smtClean="0"/>
              <a:t> into existence without this process. </a:t>
            </a:r>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7</a:t>
            </a:fld>
            <a:endParaRPr lang="en-US"/>
          </a:p>
        </p:txBody>
      </p:sp>
    </p:spTree>
    <p:extLst>
      <p:ext uri="{BB962C8B-B14F-4D97-AF65-F5344CB8AC3E}">
        <p14:creationId xmlns:p14="http://schemas.microsoft.com/office/powerpoint/2010/main" val="132972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a:t>
            </a:r>
            <a:r>
              <a:rPr lang="en-US" b="0" baseline="0" dirty="0" smtClean="0"/>
              <a:t> </a:t>
            </a:r>
            <a:r>
              <a:rPr lang="en-US" b="0" dirty="0" smtClean="0"/>
              <a:t>Having </a:t>
            </a:r>
            <a:r>
              <a:rPr lang="en-US" b="0" dirty="0" smtClean="0"/>
              <a:t>more stakeholders involved</a:t>
            </a:r>
            <a:r>
              <a:rPr lang="en-US" b="0" baseline="0" dirty="0" smtClean="0"/>
              <a:t> in the conversation strengthens your position by creating </a:t>
            </a:r>
            <a:r>
              <a:rPr lang="en-US" b="0" dirty="0" smtClean="0"/>
              <a:t>social </a:t>
            </a:r>
            <a:r>
              <a:rPr lang="en-US" b="0" dirty="0" smtClean="0"/>
              <a:t>capital (Click)</a:t>
            </a:r>
            <a:r>
              <a:rPr lang="en-US" b="0" baseline="0" dirty="0" smtClean="0"/>
              <a:t> </a:t>
            </a:r>
            <a:r>
              <a:rPr lang="en-US" b="0" dirty="0" smtClean="0"/>
              <a:t> </a:t>
            </a:r>
            <a:r>
              <a:rPr lang="en-US" b="0" dirty="0" smtClean="0"/>
              <a:t>for the community. Social capital </a:t>
            </a:r>
            <a:r>
              <a:rPr lang="en-US" b="0" dirty="0" smtClean="0"/>
              <a:t>cements </a:t>
            </a:r>
            <a:r>
              <a:rPr lang="en-US" b="0" dirty="0" smtClean="0"/>
              <a:t>relationships and </a:t>
            </a:r>
            <a:r>
              <a:rPr lang="en-US" b="0" dirty="0" smtClean="0"/>
              <a:t>strengthens the community </a:t>
            </a:r>
            <a:r>
              <a:rPr lang="en-US" b="0" dirty="0" smtClean="0"/>
              <a:t>by </a:t>
            </a:r>
            <a:r>
              <a:rPr lang="en-US" b="0" dirty="0" smtClean="0"/>
              <a:t>increasing the </a:t>
            </a:r>
            <a:r>
              <a:rPr lang="en-US" b="0" dirty="0" smtClean="0"/>
              <a:t>web of acquaintances, friendships, family ties, favors, obligations, and other social currency. </a:t>
            </a:r>
          </a:p>
          <a:p>
            <a:endParaRPr lang="en-US" b="0" dirty="0" smtClean="0"/>
          </a:p>
          <a:p>
            <a:r>
              <a:rPr lang="en-US" b="0" dirty="0" smtClean="0"/>
              <a:t>Through</a:t>
            </a:r>
            <a:r>
              <a:rPr lang="en-US" b="0" baseline="0" dirty="0" smtClean="0"/>
              <a:t> a participatory process and the development of </a:t>
            </a:r>
            <a:r>
              <a:rPr lang="en-US" b="0" dirty="0" smtClean="0"/>
              <a:t>social capital, the credibility of your organization </a:t>
            </a:r>
            <a:r>
              <a:rPr lang="en-US" b="0" dirty="0" smtClean="0"/>
              <a:t>increases (Click)</a:t>
            </a:r>
            <a:r>
              <a:rPr lang="en-US" b="0" baseline="0" dirty="0" smtClean="0"/>
              <a:t> </a:t>
            </a:r>
            <a:r>
              <a:rPr lang="en-US" b="0" dirty="0" smtClean="0"/>
              <a:t>. </a:t>
            </a:r>
            <a:r>
              <a:rPr lang="en-US" b="0" dirty="0" smtClean="0"/>
              <a:t>Involving and attending to the concerns of all stakeholders establishes your organization as fair, ethical, and transparent, and makes it more likely that others will work with you in other circumstances.</a:t>
            </a:r>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For all of the above reasons, identifying stakeholders and responding to their concerns increases the chances for the success of your </a:t>
            </a:r>
            <a:r>
              <a:rPr lang="en-US" b="0" dirty="0" smtClean="0"/>
              <a:t>effort (Click)</a:t>
            </a:r>
            <a:r>
              <a:rPr lang="en-US" b="0" baseline="0" dirty="0" smtClean="0"/>
              <a:t> </a:t>
            </a:r>
            <a:r>
              <a:rPr lang="en-US" b="0" dirty="0" smtClean="0"/>
              <a:t>. </a:t>
            </a:r>
            <a:endParaRPr lang="en-US" b="0" dirty="0" smtClean="0"/>
          </a:p>
          <a:p>
            <a:endParaRPr lang="en-US" b="0" dirty="0" smtClean="0"/>
          </a:p>
          <a:p>
            <a:endParaRPr lang="en-US" b="0" dirty="0" smtClean="0"/>
          </a:p>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8</a:t>
            </a:fld>
            <a:endParaRPr lang="en-US"/>
          </a:p>
        </p:txBody>
      </p:sp>
    </p:spTree>
    <p:extLst>
      <p:ext uri="{BB962C8B-B14F-4D97-AF65-F5344CB8AC3E}">
        <p14:creationId xmlns:p14="http://schemas.microsoft.com/office/powerpoint/2010/main" val="115119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Instructors</a:t>
            </a:r>
            <a:r>
              <a:rPr lang="en-US" altLang="en-US" b="1" baseline="0" dirty="0" smtClean="0"/>
              <a:t> Notes: </a:t>
            </a:r>
            <a:r>
              <a:rPr lang="en-US" altLang="en-US" b="0" baseline="0" dirty="0" smtClean="0"/>
              <a:t>Up to this point, the assumption is that everyone knows what a stakeholder is. </a:t>
            </a:r>
            <a:r>
              <a:rPr lang="en-US" altLang="en-US" dirty="0" smtClean="0"/>
              <a:t>Ask</a:t>
            </a:r>
            <a:r>
              <a:rPr lang="en-US" altLang="en-US" baseline="0" dirty="0" smtClean="0"/>
              <a:t> your audience the question, “ What do we mean by stakeholders?”  and “What are their interests?”  Depending on time constraints – you could have </a:t>
            </a:r>
            <a:r>
              <a:rPr lang="en-US" altLang="en-US" baseline="0" dirty="0" smtClean="0"/>
              <a:t>them engage in think-pair-share. They note individual ideas (think),  </a:t>
            </a:r>
            <a:r>
              <a:rPr lang="en-US" altLang="en-US" baseline="0" dirty="0" smtClean="0"/>
              <a:t>talk in </a:t>
            </a:r>
            <a:r>
              <a:rPr lang="en-US" altLang="en-US" baseline="0" dirty="0" smtClean="0"/>
              <a:t>pairs, then </a:t>
            </a:r>
            <a:r>
              <a:rPr lang="en-US" altLang="en-US" baseline="0" dirty="0" smtClean="0"/>
              <a:t>share their responses with the larger group. This approach will allow you to access previous knowledge and give the facilitator an understanding of where they are coming from. You are getting to know them and they are getting to know each other. The more you involve the relevant people the more buy in and commitment you will get.  </a:t>
            </a:r>
            <a:endParaRPr lang="en-US" altLang="en-US" dirty="0" smtClean="0"/>
          </a:p>
          <a:p>
            <a:pPr eaLnBrk="1" hangingPunct="1"/>
            <a:endParaRPr lang="en-US" altLang="en-US" dirty="0" smtClean="0"/>
          </a:p>
          <a:p>
            <a:pPr eaLnBrk="1" hangingPunct="1"/>
            <a:r>
              <a:rPr lang="en-US" altLang="en-US" dirty="0" smtClean="0"/>
              <a:t>Key</a:t>
            </a:r>
            <a:r>
              <a:rPr lang="en-US" altLang="en-US" baseline="0" dirty="0" smtClean="0"/>
              <a:t> Messages </a:t>
            </a:r>
            <a:endParaRPr lang="en-US" altLang="en-US" dirty="0" smtClean="0"/>
          </a:p>
          <a:p>
            <a:pPr eaLnBrk="1" hangingPunct="1"/>
            <a:r>
              <a:rPr lang="en-US" altLang="en-US" dirty="0" smtClean="0"/>
              <a:t>Stakeholders are those who may be affected by or have an effect on an effort, issue,</a:t>
            </a:r>
            <a:r>
              <a:rPr lang="en-US" altLang="en-US" baseline="0" dirty="0" smtClean="0"/>
              <a:t> or concern in a community.  </a:t>
            </a:r>
          </a:p>
          <a:p>
            <a:pPr eaLnBrk="1" hangingPunct="1"/>
            <a:endParaRPr lang="en-US" altLang="en-US" baseline="0" dirty="0" smtClean="0"/>
          </a:p>
          <a:p>
            <a:pPr eaLnBrk="1" hangingPunct="1"/>
            <a:r>
              <a:rPr lang="en-US" altLang="en-US" baseline="0" dirty="0" smtClean="0"/>
              <a:t>There are many reasons why individuals or groups may have an interest. These include </a:t>
            </a:r>
            <a:r>
              <a:rPr lang="en-US" altLang="en-US" dirty="0" smtClean="0"/>
              <a:t>those interested for intellectual, academic, political, or philosophical </a:t>
            </a:r>
            <a:r>
              <a:rPr lang="en-US" altLang="en-US" dirty="0" smtClean="0"/>
              <a:t>reasons, among others. </a:t>
            </a:r>
            <a:endParaRPr lang="en-US" altLang="en-US" dirty="0" smtClean="0"/>
          </a:p>
          <a:p>
            <a:pPr eaLnBrk="1" hangingPunct="1"/>
            <a:endParaRPr lang="en-US" altLang="en-US" dirty="0" smtClean="0"/>
          </a:p>
          <a:p>
            <a:r>
              <a:rPr lang="en-US" altLang="en-US" dirty="0" smtClean="0"/>
              <a:t>The </a:t>
            </a:r>
            <a:r>
              <a:rPr lang="en-US" altLang="en-US" dirty="0" smtClean="0"/>
              <a:t>interests </a:t>
            </a:r>
            <a:r>
              <a:rPr lang="en-US" altLang="en-US" dirty="0" smtClean="0"/>
              <a:t>of</a:t>
            </a:r>
            <a:r>
              <a:rPr lang="en-US" altLang="en-US" baseline="0" dirty="0" smtClean="0"/>
              <a:t> your stakeholders </a:t>
            </a:r>
            <a:r>
              <a:rPr lang="en-US" altLang="en-US" dirty="0" smtClean="0"/>
              <a:t>depend </a:t>
            </a:r>
            <a:r>
              <a:rPr lang="en-US" altLang="en-US" dirty="0" smtClean="0"/>
              <a:t>on how they affect or are affected by the effort.</a:t>
            </a:r>
            <a:r>
              <a:rPr lang="en-US" altLang="en-US" baseline="0" dirty="0" smtClean="0"/>
              <a:t> There are a broad range of reasons people are interested that relate to what they value and what is important to them. </a:t>
            </a:r>
            <a:r>
              <a:rPr lang="en-US" altLang="en-US" dirty="0" smtClean="0"/>
              <a:t> Example</a:t>
            </a:r>
            <a:r>
              <a:rPr lang="en-US" altLang="en-US" baseline="0" dirty="0" smtClean="0"/>
              <a:t>s of s</a:t>
            </a:r>
            <a:r>
              <a:rPr lang="en-US" dirty="0" smtClean="0"/>
              <a:t>takeholders’ interests can be many and varied</a:t>
            </a:r>
            <a:r>
              <a:rPr lang="en-US" baseline="0" dirty="0" smtClean="0"/>
              <a:t> as suggested at </a:t>
            </a:r>
          </a:p>
          <a:p>
            <a:r>
              <a:rPr lang="en-US" baseline="0" dirty="0" smtClean="0"/>
              <a:t>http://ctb.ku.edu/en/table-of-contents/participation/encouraging-involvement/identify-stakeholders/main</a:t>
            </a:r>
          </a:p>
          <a:p>
            <a:r>
              <a:rPr lang="en-US" dirty="0" smtClean="0"/>
              <a:t>A few of the more common:</a:t>
            </a:r>
          </a:p>
          <a:p>
            <a:r>
              <a:rPr lang="en-US" i="1" dirty="0" smtClean="0"/>
              <a:t>Economics</a:t>
            </a:r>
            <a:r>
              <a:rPr lang="en-US" dirty="0" smtClean="0"/>
              <a:t>. </a:t>
            </a:r>
          </a:p>
          <a:p>
            <a:r>
              <a:rPr lang="en-US" i="1" dirty="0" smtClean="0"/>
              <a:t>Social change</a:t>
            </a:r>
            <a:r>
              <a:rPr lang="en-US" dirty="0" smtClean="0"/>
              <a:t>. </a:t>
            </a:r>
          </a:p>
          <a:p>
            <a:r>
              <a:rPr lang="en-US" i="1" dirty="0" smtClean="0"/>
              <a:t>Work</a:t>
            </a:r>
            <a:endParaRPr lang="en-US" i="0" dirty="0" smtClean="0"/>
          </a:p>
          <a:p>
            <a:r>
              <a:rPr lang="en-US" i="1" dirty="0" smtClean="0"/>
              <a:t>Time</a:t>
            </a:r>
            <a:r>
              <a:rPr lang="en-US" dirty="0" smtClean="0"/>
              <a:t>. </a:t>
            </a:r>
          </a:p>
          <a:p>
            <a:r>
              <a:rPr lang="en-US" i="1" dirty="0" smtClean="0"/>
              <a:t>Environment</a:t>
            </a:r>
            <a:r>
              <a:rPr lang="en-US" dirty="0" smtClean="0"/>
              <a:t>. </a:t>
            </a:r>
          </a:p>
          <a:p>
            <a:r>
              <a:rPr lang="en-US" i="1" dirty="0" smtClean="0"/>
              <a:t>Safety and security</a:t>
            </a:r>
            <a:r>
              <a:rPr lang="en-US" dirty="0" smtClean="0"/>
              <a:t>. </a:t>
            </a:r>
          </a:p>
          <a:p>
            <a:r>
              <a:rPr lang="en-US" i="1" dirty="0" smtClean="0"/>
              <a:t>Mental health</a:t>
            </a:r>
            <a:r>
              <a:rPr lang="en-US" dirty="0" smtClean="0"/>
              <a:t>.</a:t>
            </a:r>
          </a:p>
          <a:p>
            <a:endParaRPr lang="en-US" altLang="en-US" dirty="0" smtClean="0"/>
          </a:p>
          <a:p>
            <a:r>
              <a:rPr lang="en-US" altLang="en-US" dirty="0" smtClean="0"/>
              <a:t>One way to categorize stakeholders based</a:t>
            </a:r>
            <a:r>
              <a:rPr lang="en-US" altLang="en-US" baseline="0" dirty="0" smtClean="0"/>
              <a:t> on their levels of interest is to consider the extent to which an individual or group will invest effort into the activity, challenge. </a:t>
            </a:r>
            <a:endParaRPr lang="en-US" altLang="en-US" baseline="0" dirty="0" smtClean="0"/>
          </a:p>
          <a:p>
            <a:endParaRPr lang="en-US" altLang="en-US" dirty="0" smtClean="0"/>
          </a:p>
          <a:p>
            <a:pPr eaLnBrk="1" hangingPunct="1"/>
            <a:r>
              <a:rPr lang="en-US" altLang="en-US" dirty="0" smtClean="0"/>
              <a:t>Stakeholder</a:t>
            </a:r>
            <a:r>
              <a:rPr lang="en-US" altLang="en-US" baseline="0" dirty="0" smtClean="0"/>
              <a:t>s </a:t>
            </a:r>
            <a:r>
              <a:rPr lang="en-US" altLang="en-US" dirty="0" smtClean="0"/>
              <a:t>can be divided into primary, secondary, and key stakeholders</a:t>
            </a:r>
            <a:r>
              <a:rPr lang="en-US" altLang="en-US" dirty="0" smtClean="0"/>
              <a:t>. Giving</a:t>
            </a:r>
            <a:r>
              <a:rPr lang="en-US" altLang="en-US" baseline="0" dirty="0" smtClean="0"/>
              <a:t> consideration to the type of stakeholder will help focus you energy and resources.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37CA0A0-72B7-4E37-ADB7-5ECFFA3010B1}" type="slidenum">
              <a:rPr lang="en-US" smtClean="0"/>
              <a:t>9</a:t>
            </a:fld>
            <a:endParaRPr lang="en-US"/>
          </a:p>
        </p:txBody>
      </p:sp>
    </p:spTree>
    <p:extLst>
      <p:ext uri="{BB962C8B-B14F-4D97-AF65-F5344CB8AC3E}">
        <p14:creationId xmlns:p14="http://schemas.microsoft.com/office/powerpoint/2010/main" val="95782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6B912A-9416-42DD-B135-42A074FD7EE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A2480-EA9E-484E-B0F0-A49C0C2744FC}" type="slidenum">
              <a:rPr lang="en-US" smtClean="0"/>
              <a:t>‹#›</a:t>
            </a:fld>
            <a:endParaRPr lang="en-US"/>
          </a:p>
        </p:txBody>
      </p:sp>
    </p:spTree>
    <p:extLst>
      <p:ext uri="{BB962C8B-B14F-4D97-AF65-F5344CB8AC3E}">
        <p14:creationId xmlns:p14="http://schemas.microsoft.com/office/powerpoint/2010/main" val="331902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6B912A-9416-42DD-B135-42A074FD7EE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A2480-EA9E-484E-B0F0-A49C0C2744FC}" type="slidenum">
              <a:rPr lang="en-US" smtClean="0"/>
              <a:t>‹#›</a:t>
            </a:fld>
            <a:endParaRPr lang="en-US"/>
          </a:p>
        </p:txBody>
      </p:sp>
    </p:spTree>
    <p:extLst>
      <p:ext uri="{BB962C8B-B14F-4D97-AF65-F5344CB8AC3E}">
        <p14:creationId xmlns:p14="http://schemas.microsoft.com/office/powerpoint/2010/main" val="336426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6B912A-9416-42DD-B135-42A074FD7EE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A2480-EA9E-484E-B0F0-A49C0C2744FC}" type="slidenum">
              <a:rPr lang="en-US" smtClean="0"/>
              <a:t>‹#›</a:t>
            </a:fld>
            <a:endParaRPr lang="en-US"/>
          </a:p>
        </p:txBody>
      </p:sp>
    </p:spTree>
    <p:extLst>
      <p:ext uri="{BB962C8B-B14F-4D97-AF65-F5344CB8AC3E}">
        <p14:creationId xmlns:p14="http://schemas.microsoft.com/office/powerpoint/2010/main" val="241401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6B912A-9416-42DD-B135-42A074FD7EE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A2480-EA9E-484E-B0F0-A49C0C2744FC}" type="slidenum">
              <a:rPr lang="en-US" smtClean="0"/>
              <a:t>‹#›</a:t>
            </a:fld>
            <a:endParaRPr lang="en-US"/>
          </a:p>
        </p:txBody>
      </p:sp>
    </p:spTree>
    <p:extLst>
      <p:ext uri="{BB962C8B-B14F-4D97-AF65-F5344CB8AC3E}">
        <p14:creationId xmlns:p14="http://schemas.microsoft.com/office/powerpoint/2010/main" val="336631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B912A-9416-42DD-B135-42A074FD7EE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A2480-EA9E-484E-B0F0-A49C0C2744FC}" type="slidenum">
              <a:rPr lang="en-US" smtClean="0"/>
              <a:t>‹#›</a:t>
            </a:fld>
            <a:endParaRPr lang="en-US"/>
          </a:p>
        </p:txBody>
      </p:sp>
    </p:spTree>
    <p:extLst>
      <p:ext uri="{BB962C8B-B14F-4D97-AF65-F5344CB8AC3E}">
        <p14:creationId xmlns:p14="http://schemas.microsoft.com/office/powerpoint/2010/main" val="154725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6B912A-9416-42DD-B135-42A074FD7EE4}"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A2480-EA9E-484E-B0F0-A49C0C2744FC}" type="slidenum">
              <a:rPr lang="en-US" smtClean="0"/>
              <a:t>‹#›</a:t>
            </a:fld>
            <a:endParaRPr lang="en-US"/>
          </a:p>
        </p:txBody>
      </p:sp>
    </p:spTree>
    <p:extLst>
      <p:ext uri="{BB962C8B-B14F-4D97-AF65-F5344CB8AC3E}">
        <p14:creationId xmlns:p14="http://schemas.microsoft.com/office/powerpoint/2010/main" val="309381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6B912A-9416-42DD-B135-42A074FD7EE4}"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A2480-EA9E-484E-B0F0-A49C0C2744FC}" type="slidenum">
              <a:rPr lang="en-US" smtClean="0"/>
              <a:t>‹#›</a:t>
            </a:fld>
            <a:endParaRPr lang="en-US"/>
          </a:p>
        </p:txBody>
      </p:sp>
    </p:spTree>
    <p:extLst>
      <p:ext uri="{BB962C8B-B14F-4D97-AF65-F5344CB8AC3E}">
        <p14:creationId xmlns:p14="http://schemas.microsoft.com/office/powerpoint/2010/main" val="300551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6B912A-9416-42DD-B135-42A074FD7EE4}"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A2480-EA9E-484E-B0F0-A49C0C2744FC}" type="slidenum">
              <a:rPr lang="en-US" smtClean="0"/>
              <a:t>‹#›</a:t>
            </a:fld>
            <a:endParaRPr lang="en-US"/>
          </a:p>
        </p:txBody>
      </p:sp>
    </p:spTree>
    <p:extLst>
      <p:ext uri="{BB962C8B-B14F-4D97-AF65-F5344CB8AC3E}">
        <p14:creationId xmlns:p14="http://schemas.microsoft.com/office/powerpoint/2010/main" val="197582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B912A-9416-42DD-B135-42A074FD7EE4}"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A2480-EA9E-484E-B0F0-A49C0C2744FC}" type="slidenum">
              <a:rPr lang="en-US" smtClean="0"/>
              <a:t>‹#›</a:t>
            </a:fld>
            <a:endParaRPr lang="en-US"/>
          </a:p>
        </p:txBody>
      </p:sp>
    </p:spTree>
    <p:extLst>
      <p:ext uri="{BB962C8B-B14F-4D97-AF65-F5344CB8AC3E}">
        <p14:creationId xmlns:p14="http://schemas.microsoft.com/office/powerpoint/2010/main" val="193204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B912A-9416-42DD-B135-42A074FD7EE4}"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A2480-EA9E-484E-B0F0-A49C0C2744FC}" type="slidenum">
              <a:rPr lang="en-US" smtClean="0"/>
              <a:t>‹#›</a:t>
            </a:fld>
            <a:endParaRPr lang="en-US"/>
          </a:p>
        </p:txBody>
      </p:sp>
    </p:spTree>
    <p:extLst>
      <p:ext uri="{BB962C8B-B14F-4D97-AF65-F5344CB8AC3E}">
        <p14:creationId xmlns:p14="http://schemas.microsoft.com/office/powerpoint/2010/main" val="193897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B912A-9416-42DD-B135-42A074FD7EE4}"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A2480-EA9E-484E-B0F0-A49C0C2744FC}" type="slidenum">
              <a:rPr lang="en-US" smtClean="0"/>
              <a:t>‹#›</a:t>
            </a:fld>
            <a:endParaRPr lang="en-US"/>
          </a:p>
        </p:txBody>
      </p:sp>
    </p:spTree>
    <p:extLst>
      <p:ext uri="{BB962C8B-B14F-4D97-AF65-F5344CB8AC3E}">
        <p14:creationId xmlns:p14="http://schemas.microsoft.com/office/powerpoint/2010/main" val="21722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B912A-9416-42DD-B135-42A074FD7EE4}" type="datetimeFigureOut">
              <a:rPr lang="en-US" smtClean="0"/>
              <a:t>4/6/2017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A2480-EA9E-484E-B0F0-A49C0C2744FC}" type="slidenum">
              <a:rPr lang="en-US" smtClean="0"/>
              <a:t>‹#›</a:t>
            </a:fld>
            <a:endParaRPr lang="en-US"/>
          </a:p>
        </p:txBody>
      </p:sp>
    </p:spTree>
    <p:extLst>
      <p:ext uri="{BB962C8B-B14F-4D97-AF65-F5344CB8AC3E}">
        <p14:creationId xmlns:p14="http://schemas.microsoft.com/office/powerpoint/2010/main" val="3450743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gif"/><Relationship Id="rId4" Type="http://schemas.openxmlformats.org/officeDocument/2006/relationships/diagramLayout" Target="../diagrams/layout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hyperlink" Target="https://www.mindtools.com/pages/article/newPPM_07.htm#Interactive" TargetMode="External"/><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youtube.com/watch?v=9Fzfrcqqv5o" TargetMode="External"/><Relationship Id="rId4" Type="http://schemas.openxmlformats.org/officeDocument/2006/relationships/image" Target="../media/image7.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gi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gi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gif"/><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10354045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gif"/><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gif"/><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mindtools.com/pages/article/newPPM_07.htm#Interactive" TargetMode="External"/><Relationship Id="rId11" Type="http://schemas.openxmlformats.org/officeDocument/2006/relationships/image" Target="../media/image2.gif"/><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hyperlink" Target="http://ctb.ku.edu/en/table-of-contents/participation/encouraging-involvement/involve-those-affected/main" TargetMode="External"/><Relationship Id="rId9" Type="http://schemas.openxmlformats.org/officeDocument/2006/relationships/hyperlink" Target="https://www.mindtools.com/pages/article/newPPM_08.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gi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gi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mindtools.com/pages/article/newPPM_07.htm#Interactive" TargetMode="External"/><Relationship Id="rId11" Type="http://schemas.openxmlformats.org/officeDocument/2006/relationships/image" Target="../media/image2.gif"/><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hyperlink" Target="http://ctb.ku.edu/en/table-of-contents/participation/encouraging-involvement/involve-those-affected/main" TargetMode="External"/><Relationship Id="rId9" Type="http://schemas.openxmlformats.org/officeDocument/2006/relationships/hyperlink" Target="https://www.mindtools.com/pages/article/newPPM_08.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MdGRsV38RM"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976" y="151109"/>
            <a:ext cx="7862047" cy="2846087"/>
          </a:xfrm>
        </p:spPr>
        <p:txBody>
          <a:bodyPr anchor="ctr"/>
          <a:lstStyle/>
          <a:p>
            <a:pPr algn="ctr"/>
            <a:r>
              <a:rPr lang="en-US" sz="4800" b="1" dirty="0" smtClean="0">
                <a:latin typeface="+mn-lt"/>
                <a:ea typeface="Tahoma" panose="020B0604030504040204" pitchFamily="34" charset="0"/>
                <a:cs typeface="Tahoma" panose="020B0604030504040204" pitchFamily="34" charset="0"/>
              </a:rPr>
              <a:t>Stakeholders:</a:t>
            </a:r>
            <a:br>
              <a:rPr lang="en-US" sz="4800" b="1" dirty="0" smtClean="0">
                <a:latin typeface="+mn-lt"/>
                <a:ea typeface="Tahoma" panose="020B0604030504040204" pitchFamily="34" charset="0"/>
                <a:cs typeface="Tahoma" panose="020B0604030504040204" pitchFamily="34" charset="0"/>
              </a:rPr>
            </a:br>
            <a:r>
              <a:rPr lang="en-US" sz="4800" b="1" dirty="0" smtClean="0">
                <a:latin typeface="+mn-lt"/>
                <a:ea typeface="Tahoma" panose="020B0604030504040204" pitchFamily="34" charset="0"/>
                <a:cs typeface="Tahoma" panose="020B0604030504040204" pitchFamily="34" charset="0"/>
              </a:rPr>
              <a:t> Involve </a:t>
            </a:r>
            <a:r>
              <a:rPr lang="en-US" sz="4800" b="1" dirty="0" smtClean="0">
                <a:latin typeface="+mn-lt"/>
                <a:ea typeface="Tahoma" panose="020B0604030504040204" pitchFamily="34" charset="0"/>
                <a:cs typeface="Tahoma" panose="020B0604030504040204" pitchFamily="34" charset="0"/>
              </a:rPr>
              <a:t>People </a:t>
            </a:r>
            <a:r>
              <a:rPr lang="en-US" sz="4800" b="1" dirty="0" smtClean="0">
                <a:latin typeface="+mn-lt"/>
                <a:ea typeface="Tahoma" panose="020B0604030504040204" pitchFamily="34" charset="0"/>
                <a:cs typeface="Tahoma" panose="020B0604030504040204" pitchFamily="34" charset="0"/>
              </a:rPr>
              <a:t>Affected by the Messy Problem</a:t>
            </a:r>
            <a:endParaRPr lang="en-US" sz="4800" b="1" dirty="0">
              <a:latin typeface="+mn-lt"/>
              <a:ea typeface="Tahoma" panose="020B0604030504040204" pitchFamily="34" charset="0"/>
              <a:cs typeface="Tahoma" panose="020B0604030504040204" pitchFamily="34" charset="0"/>
            </a:endParaRPr>
          </a:p>
        </p:txBody>
      </p:sp>
      <p:grpSp>
        <p:nvGrpSpPr>
          <p:cNvPr id="8" name="Group 7"/>
          <p:cNvGrpSpPr/>
          <p:nvPr/>
        </p:nvGrpSpPr>
        <p:grpSpPr>
          <a:xfrm>
            <a:off x="228600" y="5875044"/>
            <a:ext cx="8691622" cy="754356"/>
            <a:chOff x="228600" y="5875044"/>
            <a:chExt cx="8691622" cy="754356"/>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9" name="Title 1"/>
          <p:cNvSpPr txBox="1">
            <a:spLocks/>
          </p:cNvSpPr>
          <p:nvPr>
            <p:custDataLst>
              <p:tags r:id="rId1"/>
            </p:custDataLst>
          </p:nvPr>
        </p:nvSpPr>
        <p:spPr>
          <a:xfrm>
            <a:off x="1186885" y="3390900"/>
            <a:ext cx="6770229" cy="247452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sz="2800" b="1" dirty="0" smtClean="0">
                <a:latin typeface="+mn-lt"/>
                <a:ea typeface="Tahoma" panose="020B0604030504040204" pitchFamily="34" charset="0"/>
                <a:cs typeface="Tahoma" panose="020B0604030504040204" pitchFamily="34" charset="0"/>
              </a:rPr>
              <a:t>Developed by:</a:t>
            </a:r>
            <a:br>
              <a:rPr lang="en-US" sz="2800" b="1" dirty="0" smtClean="0">
                <a:latin typeface="+mn-lt"/>
                <a:ea typeface="Tahoma" panose="020B0604030504040204" pitchFamily="34" charset="0"/>
                <a:cs typeface="Tahoma" panose="020B0604030504040204" pitchFamily="34" charset="0"/>
              </a:rPr>
            </a:br>
            <a:r>
              <a:rPr lang="en-US" sz="3600" b="1" dirty="0" smtClean="0">
                <a:solidFill>
                  <a:schemeClr val="bg1"/>
                </a:solidFill>
                <a:latin typeface="+mn-lt"/>
                <a:ea typeface="Tahoma" panose="020B0604030504040204" pitchFamily="34" charset="0"/>
                <a:cs typeface="Tahoma" panose="020B0604030504040204" pitchFamily="34" charset="0"/>
              </a:rPr>
              <a:t>Dave Gosselin </a:t>
            </a:r>
            <a:br>
              <a:rPr lang="en-US" sz="3600" b="1" dirty="0" smtClean="0">
                <a:solidFill>
                  <a:schemeClr val="bg1"/>
                </a:solidFill>
                <a:latin typeface="+mn-lt"/>
                <a:ea typeface="Tahoma" panose="020B0604030504040204" pitchFamily="34" charset="0"/>
                <a:cs typeface="Tahoma" panose="020B0604030504040204" pitchFamily="34" charset="0"/>
              </a:rPr>
            </a:br>
            <a:r>
              <a:rPr lang="en-US" sz="3600" b="1" dirty="0" smtClean="0">
                <a:solidFill>
                  <a:schemeClr val="bg1"/>
                </a:solidFill>
                <a:latin typeface="+mn-lt"/>
                <a:ea typeface="Tahoma" panose="020B0604030504040204" pitchFamily="34" charset="0"/>
                <a:cs typeface="Tahoma" panose="020B0604030504040204" pitchFamily="34" charset="0"/>
              </a:rPr>
              <a:t>Director</a:t>
            </a:r>
            <a:br>
              <a:rPr lang="en-US" sz="3600" b="1" dirty="0" smtClean="0">
                <a:solidFill>
                  <a:schemeClr val="bg1"/>
                </a:solidFill>
                <a:latin typeface="+mn-lt"/>
                <a:ea typeface="Tahoma" panose="020B0604030504040204" pitchFamily="34" charset="0"/>
                <a:cs typeface="Tahoma" panose="020B0604030504040204" pitchFamily="34" charset="0"/>
              </a:rPr>
            </a:br>
            <a:r>
              <a:rPr lang="en-US" sz="3600" b="1" dirty="0" smtClean="0">
                <a:solidFill>
                  <a:schemeClr val="bg1"/>
                </a:solidFill>
                <a:latin typeface="+mn-lt"/>
                <a:ea typeface="Tahoma" panose="020B0604030504040204" pitchFamily="34" charset="0"/>
                <a:cs typeface="Tahoma" panose="020B0604030504040204" pitchFamily="34" charset="0"/>
              </a:rPr>
              <a:t>Environmental Studies</a:t>
            </a:r>
            <a:br>
              <a:rPr lang="en-US" sz="3600" b="1" dirty="0" smtClean="0">
                <a:solidFill>
                  <a:schemeClr val="bg1"/>
                </a:solidFill>
                <a:latin typeface="+mn-lt"/>
                <a:ea typeface="Tahoma" panose="020B0604030504040204" pitchFamily="34" charset="0"/>
                <a:cs typeface="Tahoma" panose="020B0604030504040204" pitchFamily="34" charset="0"/>
              </a:rPr>
            </a:br>
            <a:r>
              <a:rPr lang="en-US" sz="3600" b="1" dirty="0" smtClean="0">
                <a:solidFill>
                  <a:schemeClr val="bg1"/>
                </a:solidFill>
                <a:latin typeface="+mn-lt"/>
                <a:ea typeface="Tahoma" panose="020B0604030504040204" pitchFamily="34" charset="0"/>
                <a:cs typeface="Tahoma" panose="020B0604030504040204" pitchFamily="34" charset="0"/>
              </a:rPr>
              <a:t>University of Nebraska-Lincoln</a:t>
            </a:r>
            <a:endParaRPr lang="en-US" sz="4000" b="1" dirty="0">
              <a:solidFill>
                <a:schemeClr val="bg1"/>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6244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28650" y="118680"/>
            <a:ext cx="7886700" cy="703461"/>
          </a:xfrm>
        </p:spPr>
        <p:txBody>
          <a:bodyPr/>
          <a:lstStyle/>
          <a:p>
            <a:pPr eaLnBrk="1" hangingPunct="1"/>
            <a:r>
              <a:rPr lang="en-US" altLang="en-US" b="1" dirty="0" smtClean="0">
                <a:latin typeface="Calibri" panose="020F0502020204030204" pitchFamily="34" charset="0"/>
              </a:rPr>
              <a:t>Three Levels of Stakeholders</a:t>
            </a:r>
            <a:endParaRPr lang="en-US" altLang="en-US" b="1" dirty="0" smtClean="0"/>
          </a:p>
        </p:txBody>
      </p:sp>
      <p:sp>
        <p:nvSpPr>
          <p:cNvPr id="8" name="Rectangle 7"/>
          <p:cNvSpPr/>
          <p:nvPr/>
        </p:nvSpPr>
        <p:spPr>
          <a:xfrm>
            <a:off x="369444" y="906683"/>
            <a:ext cx="2308514" cy="646331"/>
          </a:xfrm>
          <a:prstGeom prst="rect">
            <a:avLst/>
          </a:prstGeom>
        </p:spPr>
        <p:txBody>
          <a:bodyPr wrap="square">
            <a:spAutoFit/>
          </a:bodyPr>
          <a:lstStyle/>
          <a:p>
            <a:pPr marL="571500" indent="-571500">
              <a:buFont typeface="Arial" panose="020B0604020202020204" pitchFamily="34" charset="0"/>
              <a:buChar char="•"/>
            </a:pPr>
            <a:r>
              <a:rPr lang="en-US" altLang="en-US" sz="3600" b="1" dirty="0" smtClean="0"/>
              <a:t>Primary</a:t>
            </a:r>
            <a:endParaRPr lang="en-US" altLang="en-US" sz="3600" b="1" dirty="0"/>
          </a:p>
        </p:txBody>
      </p:sp>
      <p:sp>
        <p:nvSpPr>
          <p:cNvPr id="13" name="Rectangle 12"/>
          <p:cNvSpPr/>
          <p:nvPr/>
        </p:nvSpPr>
        <p:spPr>
          <a:xfrm>
            <a:off x="369444" y="2124219"/>
            <a:ext cx="4572000" cy="646331"/>
          </a:xfrm>
          <a:prstGeom prst="rect">
            <a:avLst/>
          </a:prstGeom>
        </p:spPr>
        <p:txBody>
          <a:bodyPr>
            <a:spAutoFit/>
          </a:bodyPr>
          <a:lstStyle/>
          <a:p>
            <a:pPr marL="571500" indent="-571500">
              <a:buFont typeface="Arial" panose="020B0604020202020204" pitchFamily="34" charset="0"/>
              <a:buChar char="•"/>
            </a:pPr>
            <a:r>
              <a:rPr lang="en-US" altLang="en-US" sz="3600" b="1" dirty="0" smtClean="0"/>
              <a:t>Secondary</a:t>
            </a:r>
            <a:endParaRPr lang="en-US" altLang="en-US" sz="3600" b="1" dirty="0"/>
          </a:p>
        </p:txBody>
      </p:sp>
      <p:sp>
        <p:nvSpPr>
          <p:cNvPr id="14" name="Rectangle 13"/>
          <p:cNvSpPr/>
          <p:nvPr/>
        </p:nvSpPr>
        <p:spPr>
          <a:xfrm>
            <a:off x="369444" y="3915058"/>
            <a:ext cx="1731818" cy="646331"/>
          </a:xfrm>
          <a:prstGeom prst="rect">
            <a:avLst/>
          </a:prstGeom>
        </p:spPr>
        <p:txBody>
          <a:bodyPr wrap="square">
            <a:spAutoFit/>
          </a:bodyPr>
          <a:lstStyle/>
          <a:p>
            <a:pPr marL="571500" indent="-571500">
              <a:buFont typeface="Arial" panose="020B0604020202020204" pitchFamily="34" charset="0"/>
              <a:buChar char="•"/>
            </a:pPr>
            <a:r>
              <a:rPr lang="en-US" altLang="en-US" sz="3600" b="1" dirty="0" smtClean="0"/>
              <a:t>Key</a:t>
            </a:r>
            <a:endParaRPr lang="en-US" altLang="en-US" sz="3600" b="1" dirty="0"/>
          </a:p>
        </p:txBody>
      </p:sp>
      <p:sp>
        <p:nvSpPr>
          <p:cNvPr id="9" name="Rectangle 8"/>
          <p:cNvSpPr/>
          <p:nvPr/>
        </p:nvSpPr>
        <p:spPr>
          <a:xfrm>
            <a:off x="2852963" y="1025711"/>
            <a:ext cx="6231834" cy="461665"/>
          </a:xfrm>
          <a:prstGeom prst="rect">
            <a:avLst/>
          </a:prstGeom>
        </p:spPr>
        <p:txBody>
          <a:bodyPr wrap="none">
            <a:spAutoFit/>
          </a:bodyPr>
          <a:lstStyle/>
          <a:p>
            <a:r>
              <a:rPr lang="en-US" sz="2400" b="1" dirty="0" smtClean="0"/>
              <a:t>Directly </a:t>
            </a:r>
            <a:r>
              <a:rPr lang="en-US" sz="2400" b="1" dirty="0"/>
              <a:t>affected, either positively or negatively</a:t>
            </a:r>
          </a:p>
        </p:txBody>
      </p:sp>
      <p:sp>
        <p:nvSpPr>
          <p:cNvPr id="10" name="Rectangle 9"/>
          <p:cNvSpPr/>
          <p:nvPr/>
        </p:nvSpPr>
        <p:spPr>
          <a:xfrm>
            <a:off x="3333068" y="1424798"/>
            <a:ext cx="5358350" cy="830997"/>
          </a:xfrm>
          <a:prstGeom prst="rect">
            <a:avLst/>
          </a:prstGeom>
        </p:spPr>
        <p:txBody>
          <a:bodyPr wrap="square">
            <a:spAutoFit/>
          </a:bodyPr>
          <a:lstStyle/>
          <a:p>
            <a:pPr marL="285750" indent="-285750">
              <a:buFont typeface="Wingdings" panose="05000000000000000000" pitchFamily="2" charset="2"/>
              <a:buChar char="Ø"/>
            </a:pPr>
            <a:r>
              <a:rPr lang="en-US" sz="2400" dirty="0" smtClean="0"/>
              <a:t>Direct Beneficiaries </a:t>
            </a:r>
          </a:p>
          <a:p>
            <a:pPr marL="285750" indent="-285750">
              <a:buFont typeface="Wingdings" panose="05000000000000000000" pitchFamily="2" charset="2"/>
              <a:buChar char="Ø"/>
            </a:pPr>
            <a:r>
              <a:rPr lang="en-US" sz="2400" dirty="0" smtClean="0"/>
              <a:t>Targeted Beneficiaries</a:t>
            </a:r>
            <a:endParaRPr lang="en-US" sz="2400" dirty="0"/>
          </a:p>
        </p:txBody>
      </p:sp>
      <p:sp>
        <p:nvSpPr>
          <p:cNvPr id="15" name="Rectangle 14"/>
          <p:cNvSpPr/>
          <p:nvPr/>
        </p:nvSpPr>
        <p:spPr>
          <a:xfrm>
            <a:off x="3313567" y="2285838"/>
            <a:ext cx="4757987" cy="1569660"/>
          </a:xfrm>
          <a:prstGeom prst="rect">
            <a:avLst/>
          </a:prstGeom>
        </p:spPr>
        <p:txBody>
          <a:bodyPr wrap="square">
            <a:spAutoFit/>
          </a:bodyPr>
          <a:lstStyle/>
          <a:p>
            <a:pPr marL="285750" indent="-285750">
              <a:buFont typeface="Wingdings" panose="05000000000000000000" pitchFamily="2" charset="2"/>
              <a:buChar char="Ø"/>
            </a:pPr>
            <a:r>
              <a:rPr lang="en-US" sz="2400" dirty="0" smtClean="0"/>
              <a:t>Directly involved or responsible for beneficiaries </a:t>
            </a:r>
          </a:p>
          <a:p>
            <a:pPr marL="285750" indent="-285750">
              <a:buFont typeface="Wingdings" panose="05000000000000000000" pitchFamily="2" charset="2"/>
              <a:buChar char="Ø"/>
            </a:pPr>
            <a:r>
              <a:rPr lang="en-US" sz="2400" dirty="0" smtClean="0"/>
              <a:t>Jobs or lives affected by process or results </a:t>
            </a:r>
            <a:endParaRPr lang="en-US" sz="2400" dirty="0"/>
          </a:p>
        </p:txBody>
      </p:sp>
      <p:sp>
        <p:nvSpPr>
          <p:cNvPr id="16" name="Rectangle 15"/>
          <p:cNvSpPr/>
          <p:nvPr/>
        </p:nvSpPr>
        <p:spPr>
          <a:xfrm>
            <a:off x="3222632" y="3956050"/>
            <a:ext cx="5579221" cy="1200329"/>
          </a:xfrm>
          <a:prstGeom prst="rect">
            <a:avLst/>
          </a:prstGeom>
        </p:spPr>
        <p:txBody>
          <a:bodyPr wrap="square">
            <a:spAutoFit/>
          </a:bodyPr>
          <a:lstStyle/>
          <a:p>
            <a:pPr marL="285750" indent="-285750">
              <a:buFont typeface="Wingdings" panose="05000000000000000000" pitchFamily="2" charset="2"/>
              <a:buChar char="Ø"/>
            </a:pPr>
            <a:r>
              <a:rPr lang="en-US" sz="2400" dirty="0" smtClean="0"/>
              <a:t>Government officials and policy makers</a:t>
            </a:r>
          </a:p>
          <a:p>
            <a:pPr marL="285750" indent="-285750">
              <a:buFont typeface="Wingdings" panose="05000000000000000000" pitchFamily="2" charset="2"/>
              <a:buChar char="Ø"/>
            </a:pPr>
            <a:r>
              <a:rPr lang="en-US" sz="2400" dirty="0"/>
              <a:t>Influencers of </a:t>
            </a:r>
            <a:r>
              <a:rPr lang="en-US" sz="2400" dirty="0" smtClean="0"/>
              <a:t>others</a:t>
            </a:r>
          </a:p>
          <a:p>
            <a:pPr marL="285750" indent="-285750">
              <a:buFont typeface="Wingdings" panose="05000000000000000000" pitchFamily="2" charset="2"/>
              <a:buChar char="Ø"/>
            </a:pPr>
            <a:r>
              <a:rPr lang="en-US" sz="2400" dirty="0" smtClean="0"/>
              <a:t>Not Directly Impacted</a:t>
            </a:r>
            <a:endParaRPr lang="en-US" sz="2400" dirty="0"/>
          </a:p>
        </p:txBody>
      </p:sp>
      <p:sp>
        <p:nvSpPr>
          <p:cNvPr id="17" name="Rectangle 16"/>
          <p:cNvSpPr/>
          <p:nvPr/>
        </p:nvSpPr>
        <p:spPr>
          <a:xfrm>
            <a:off x="2760598" y="5573878"/>
            <a:ext cx="184731" cy="369332"/>
          </a:xfrm>
          <a:prstGeom prst="rect">
            <a:avLst/>
          </a:prstGeom>
        </p:spPr>
        <p:txBody>
          <a:bodyPr wrap="none">
            <a:spAutoFit/>
          </a:bodyPr>
          <a:lstStyle/>
          <a:p>
            <a:endParaRPr lang="en-US" dirty="0"/>
          </a:p>
        </p:txBody>
      </p:sp>
      <p:sp>
        <p:nvSpPr>
          <p:cNvPr id="18" name="Rectangle 17"/>
          <p:cNvSpPr/>
          <p:nvPr/>
        </p:nvSpPr>
        <p:spPr>
          <a:xfrm>
            <a:off x="2750102" y="5908823"/>
            <a:ext cx="4572000" cy="369332"/>
          </a:xfrm>
          <a:prstGeom prst="rect">
            <a:avLst/>
          </a:prstGeom>
        </p:spPr>
        <p:txBody>
          <a:bodyPr>
            <a:spAutoFit/>
          </a:bodyPr>
          <a:lstStyle/>
          <a:p>
            <a:endParaRPr lang="en-US" dirty="0"/>
          </a:p>
        </p:txBody>
      </p:sp>
      <p:grpSp>
        <p:nvGrpSpPr>
          <p:cNvPr id="12" name="Group 11"/>
          <p:cNvGrpSpPr/>
          <p:nvPr/>
        </p:nvGrpSpPr>
        <p:grpSpPr>
          <a:xfrm>
            <a:off x="228600" y="5875044"/>
            <a:ext cx="8691622" cy="754356"/>
            <a:chOff x="228600" y="5875044"/>
            <a:chExt cx="8691622" cy="754356"/>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21" name="Picture 20"/>
          <p:cNvPicPr>
            <a:picLocks noChangeAspect="1"/>
          </p:cNvPicPr>
          <p:nvPr/>
        </p:nvPicPr>
        <p:blipFill rotWithShape="1">
          <a:blip r:embed="rId5"/>
          <a:srcRect t="17995"/>
          <a:stretch/>
        </p:blipFill>
        <p:spPr>
          <a:xfrm>
            <a:off x="1890324" y="5705898"/>
            <a:ext cx="5363352" cy="1060026"/>
          </a:xfrm>
          <a:prstGeom prst="rect">
            <a:avLst/>
          </a:prstGeom>
        </p:spPr>
      </p:pic>
    </p:spTree>
    <p:extLst>
      <p:ext uri="{BB962C8B-B14F-4D97-AF65-F5344CB8AC3E}">
        <p14:creationId xmlns:p14="http://schemas.microsoft.com/office/powerpoint/2010/main" val="20657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9" grpId="0"/>
      <p:bldP spid="10"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31234" y="218646"/>
            <a:ext cx="6281530" cy="1311128"/>
          </a:xfrm>
        </p:spPr>
        <p:txBody>
          <a:bodyPr wrap="square">
            <a:spAutoFit/>
          </a:bodyPr>
          <a:lstStyle/>
          <a:p>
            <a:pPr algn="ctr"/>
            <a:r>
              <a:rPr lang="en-US" altLang="en-US" b="1" dirty="0" smtClean="0">
                <a:latin typeface="Calibri" panose="020F0502020204030204" pitchFamily="34" charset="0"/>
              </a:rPr>
              <a:t>When should you identify stakeholders?</a:t>
            </a:r>
            <a:endParaRPr lang="en-US" altLang="en-US" b="1" dirty="0" smtClean="0"/>
          </a:p>
        </p:txBody>
      </p:sp>
      <p:graphicFrame>
        <p:nvGraphicFramePr>
          <p:cNvPr id="2" name="Diagram 1"/>
          <p:cNvGraphicFramePr/>
          <p:nvPr>
            <p:extLst>
              <p:ext uri="{D42A27DB-BD31-4B8C-83A1-F6EECF244321}">
                <p14:modId xmlns:p14="http://schemas.microsoft.com/office/powerpoint/2010/main" val="2468253422"/>
              </p:ext>
            </p:extLst>
          </p:nvPr>
        </p:nvGraphicFramePr>
        <p:xfrm>
          <a:off x="937489" y="1714787"/>
          <a:ext cx="4285673" cy="342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870714" y="2767279"/>
            <a:ext cx="2448427" cy="1323439"/>
          </a:xfrm>
          <a:prstGeom prst="rect">
            <a:avLst/>
          </a:prstGeom>
          <a:noFill/>
        </p:spPr>
        <p:txBody>
          <a:bodyPr wrap="none" rtlCol="0">
            <a:spAutoFit/>
          </a:bodyPr>
          <a:lstStyle/>
          <a:p>
            <a:r>
              <a:rPr lang="en-US" sz="8000" b="1" dirty="0" smtClean="0"/>
              <a:t>ASAP</a:t>
            </a:r>
            <a:endParaRPr lang="en-US" sz="8000" b="1" dirty="0"/>
          </a:p>
        </p:txBody>
      </p:sp>
      <p:pic>
        <p:nvPicPr>
          <p:cNvPr id="8" name="Picture 7"/>
          <p:cNvPicPr>
            <a:picLocks noChangeAspect="1"/>
          </p:cNvPicPr>
          <p:nvPr/>
        </p:nvPicPr>
        <p:blipFill rotWithShape="1">
          <a:blip r:embed="rId8"/>
          <a:srcRect t="17995"/>
          <a:stretch/>
        </p:blipFill>
        <p:spPr>
          <a:xfrm>
            <a:off x="1890324" y="5705898"/>
            <a:ext cx="5363352" cy="1060026"/>
          </a:xfrm>
          <a:prstGeom prst="rect">
            <a:avLst/>
          </a:prstGeom>
        </p:spPr>
      </p:pic>
      <p:grpSp>
        <p:nvGrpSpPr>
          <p:cNvPr id="9" name="Group 8"/>
          <p:cNvGrpSpPr/>
          <p:nvPr/>
        </p:nvGrpSpPr>
        <p:grpSpPr>
          <a:xfrm>
            <a:off x="228600" y="5875044"/>
            <a:ext cx="8691622" cy="754356"/>
            <a:chOff x="228600" y="5875044"/>
            <a:chExt cx="8691622" cy="754356"/>
          </a:xfrm>
        </p:grpSpPr>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227958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8069" y="1431423"/>
            <a:ext cx="7974113" cy="400110"/>
          </a:xfrm>
          <a:prstGeom prst="rect">
            <a:avLst/>
          </a:prstGeom>
          <a:solidFill>
            <a:schemeClr val="bg1"/>
          </a:solidFill>
        </p:spPr>
        <p:txBody>
          <a:bodyPr wrap="square">
            <a:spAutoFit/>
          </a:bodyPr>
          <a:lstStyle/>
          <a:p>
            <a:r>
              <a:rPr lang="en-US" sz="2000" dirty="0" smtClean="0">
                <a:hlinkClick r:id="rId3"/>
              </a:rPr>
              <a:t>https://www.mindtools.com/pages/article/newPPM_07.htm#Interactive</a:t>
            </a:r>
            <a:endParaRPr lang="en-US" sz="2000" dirty="0"/>
          </a:p>
        </p:txBody>
      </p:sp>
      <p:pic>
        <p:nvPicPr>
          <p:cNvPr id="7" name="Picture 6"/>
          <p:cNvPicPr>
            <a:picLocks noChangeAspect="1"/>
          </p:cNvPicPr>
          <p:nvPr/>
        </p:nvPicPr>
        <p:blipFill>
          <a:blip r:embed="rId4"/>
          <a:stretch>
            <a:fillRect/>
          </a:stretch>
        </p:blipFill>
        <p:spPr>
          <a:xfrm>
            <a:off x="1723783" y="147787"/>
            <a:ext cx="5696434" cy="1195781"/>
          </a:xfrm>
          <a:prstGeom prst="rect">
            <a:avLst/>
          </a:prstGeom>
          <a:noFill/>
          <a:ln w="41275">
            <a:solidFill>
              <a:schemeClr val="tx1"/>
            </a:solidFill>
          </a:ln>
        </p:spPr>
      </p:pic>
      <p:sp>
        <p:nvSpPr>
          <p:cNvPr id="8" name="Rectangle 7"/>
          <p:cNvSpPr/>
          <p:nvPr/>
        </p:nvSpPr>
        <p:spPr>
          <a:xfrm>
            <a:off x="1980158" y="4996721"/>
            <a:ext cx="5183680" cy="369332"/>
          </a:xfrm>
          <a:prstGeom prst="rect">
            <a:avLst/>
          </a:prstGeom>
          <a:solidFill>
            <a:schemeClr val="bg1"/>
          </a:solidFill>
        </p:spPr>
        <p:txBody>
          <a:bodyPr wrap="square">
            <a:spAutoFit/>
          </a:bodyPr>
          <a:lstStyle/>
          <a:p>
            <a:r>
              <a:rPr lang="en-US" dirty="0">
                <a:hlinkClick r:id="rId5"/>
              </a:rPr>
              <a:t>https://www.youtube.com/watch?v=9Fzfrcqqv5o</a:t>
            </a:r>
            <a:endParaRPr lang="en-US" dirty="0"/>
          </a:p>
        </p:txBody>
      </p:sp>
      <p:pic>
        <p:nvPicPr>
          <p:cNvPr id="9" name="Picture 8"/>
          <p:cNvPicPr>
            <a:picLocks noChangeAspect="1"/>
          </p:cNvPicPr>
          <p:nvPr/>
        </p:nvPicPr>
        <p:blipFill>
          <a:blip r:embed="rId6"/>
          <a:stretch>
            <a:fillRect/>
          </a:stretch>
        </p:blipFill>
        <p:spPr>
          <a:xfrm>
            <a:off x="1980158" y="1960567"/>
            <a:ext cx="5183680" cy="3036155"/>
          </a:xfrm>
          <a:prstGeom prst="rect">
            <a:avLst/>
          </a:prstGeom>
        </p:spPr>
      </p:pic>
      <p:grpSp>
        <p:nvGrpSpPr>
          <p:cNvPr id="10" name="Group 9"/>
          <p:cNvGrpSpPr/>
          <p:nvPr/>
        </p:nvGrpSpPr>
        <p:grpSpPr>
          <a:xfrm>
            <a:off x="228600" y="5875044"/>
            <a:ext cx="8691622" cy="754356"/>
            <a:chOff x="228600" y="5875044"/>
            <a:chExt cx="8691622" cy="754356"/>
          </a:xfrm>
        </p:grpSpPr>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13" name="Picture 12"/>
          <p:cNvPicPr>
            <a:picLocks noChangeAspect="1"/>
          </p:cNvPicPr>
          <p:nvPr/>
        </p:nvPicPr>
        <p:blipFill>
          <a:blip r:embed="rId9"/>
          <a:stretch>
            <a:fillRect/>
          </a:stretch>
        </p:blipFill>
        <p:spPr>
          <a:xfrm>
            <a:off x="2780660" y="5505281"/>
            <a:ext cx="3582677" cy="1124119"/>
          </a:xfrm>
          <a:prstGeom prst="rect">
            <a:avLst/>
          </a:prstGeom>
          <a:ln w="41275">
            <a:solidFill>
              <a:schemeClr val="tx1"/>
            </a:solidFill>
          </a:ln>
        </p:spPr>
      </p:pic>
    </p:spTree>
    <p:extLst>
      <p:ext uri="{BB962C8B-B14F-4D97-AF65-F5344CB8AC3E}">
        <p14:creationId xmlns:p14="http://schemas.microsoft.com/office/powerpoint/2010/main" val="4247719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28648" y="154611"/>
            <a:ext cx="7886700" cy="1325563"/>
          </a:xfrm>
        </p:spPr>
        <p:txBody>
          <a:bodyPr/>
          <a:lstStyle/>
          <a:p>
            <a:pPr eaLnBrk="1" hangingPunct="1"/>
            <a:r>
              <a:rPr lang="en-US" altLang="en-US" b="1" dirty="0" smtClean="0">
                <a:latin typeface="Calibri" panose="020F0502020204030204" pitchFamily="34" charset="0"/>
              </a:rPr>
              <a:t>How do you identify and analyze stakeholders and their interests?</a:t>
            </a:r>
          </a:p>
        </p:txBody>
      </p:sp>
      <p:sp>
        <p:nvSpPr>
          <p:cNvPr id="3" name="Content Placeholder 2"/>
          <p:cNvSpPr>
            <a:spLocks noGrp="1"/>
          </p:cNvSpPr>
          <p:nvPr>
            <p:ph idx="1"/>
          </p:nvPr>
        </p:nvSpPr>
        <p:spPr>
          <a:xfrm>
            <a:off x="965378" y="1446141"/>
            <a:ext cx="7954843" cy="4483279"/>
          </a:xfrm>
        </p:spPr>
        <p:txBody>
          <a:bodyPr wrap="square">
            <a:spAutoFit/>
          </a:bodyPr>
          <a:lstStyle/>
          <a:p>
            <a:pPr marL="0" indent="0" eaLnBrk="1" hangingPunct="1">
              <a:buFont typeface="Arial" panose="020B0604020202020204" pitchFamily="34" charset="0"/>
              <a:buNone/>
              <a:defRPr/>
            </a:pPr>
            <a:r>
              <a:rPr lang="en-US" b="1" dirty="0" smtClean="0"/>
              <a:t>To Identify Stakeholders:</a:t>
            </a:r>
            <a:endParaRPr lang="en-US" dirty="0" smtClean="0"/>
          </a:p>
          <a:p>
            <a:pPr lvl="1" eaLnBrk="1" hangingPunct="1">
              <a:buFont typeface="Wingdings" panose="05000000000000000000" pitchFamily="2" charset="2"/>
              <a:buChar char="Ø"/>
              <a:defRPr/>
            </a:pPr>
            <a:r>
              <a:rPr lang="en-US" sz="2800" dirty="0" smtClean="0"/>
              <a:t> Brainstorm  </a:t>
            </a:r>
          </a:p>
          <a:p>
            <a:pPr lvl="1" eaLnBrk="1" hangingPunct="1">
              <a:buFont typeface="Wingdings" panose="05000000000000000000" pitchFamily="2" charset="2"/>
              <a:buChar char="Ø"/>
              <a:defRPr/>
            </a:pPr>
            <a:r>
              <a:rPr lang="en-US" sz="2800" dirty="0" smtClean="0"/>
              <a:t> Collect information from individuals</a:t>
            </a:r>
          </a:p>
          <a:p>
            <a:pPr lvl="1" eaLnBrk="1" hangingPunct="1">
              <a:buFont typeface="Wingdings" panose="05000000000000000000" pitchFamily="2" charset="2"/>
              <a:buChar char="Ø"/>
              <a:defRPr/>
            </a:pPr>
            <a:r>
              <a:rPr lang="en-US" sz="2800" dirty="0" smtClean="0"/>
              <a:t> Consult organizations involved in similar 	efforts, populations or areas of concern.</a:t>
            </a:r>
          </a:p>
          <a:p>
            <a:pPr lvl="1" eaLnBrk="1" hangingPunct="1">
              <a:buFont typeface="Wingdings" panose="05000000000000000000" pitchFamily="2" charset="2"/>
              <a:buChar char="Ø"/>
              <a:defRPr/>
            </a:pPr>
            <a:r>
              <a:rPr lang="en-US" sz="2800" dirty="0" smtClean="0"/>
              <a:t> Idea stakeholders from new stakeholders  (Snowballing) </a:t>
            </a:r>
          </a:p>
          <a:p>
            <a:pPr lvl="1" eaLnBrk="1" hangingPunct="1">
              <a:buFont typeface="Wingdings" panose="05000000000000000000" pitchFamily="2" charset="2"/>
              <a:buChar char="Ø"/>
              <a:defRPr/>
            </a:pPr>
            <a:r>
              <a:rPr lang="en-US" sz="2800" dirty="0" smtClean="0"/>
              <a:t> Advertise.  </a:t>
            </a:r>
          </a:p>
          <a:p>
            <a:pPr lvl="1" eaLnBrk="1" hangingPunct="1">
              <a:buFont typeface="Wingdings" panose="05000000000000000000" pitchFamily="2" charset="2"/>
              <a:buChar char="Ø"/>
              <a:defRPr/>
            </a:pPr>
            <a:r>
              <a:rPr lang="en-US" sz="2800" dirty="0" smtClean="0"/>
              <a:t> Secondary Data and Government Statistics</a:t>
            </a:r>
          </a:p>
          <a:p>
            <a:pPr>
              <a:buFont typeface="Wingdings" panose="05000000000000000000" pitchFamily="2" charset="2"/>
              <a:buChar char="Ø"/>
              <a:defRPr/>
            </a:pPr>
            <a:endParaRPr lang="en-US" dirty="0"/>
          </a:p>
        </p:txBody>
      </p:sp>
      <p:grpSp>
        <p:nvGrpSpPr>
          <p:cNvPr id="4" name="Group 3"/>
          <p:cNvGrpSpPr/>
          <p:nvPr/>
        </p:nvGrpSpPr>
        <p:grpSpPr>
          <a:xfrm>
            <a:off x="228600" y="5875044"/>
            <a:ext cx="8691622" cy="754356"/>
            <a:chOff x="228600" y="5875044"/>
            <a:chExt cx="8691622" cy="754356"/>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7" name="Picture 6"/>
          <p:cNvPicPr>
            <a:picLocks noChangeAspect="1"/>
          </p:cNvPicPr>
          <p:nvPr/>
        </p:nvPicPr>
        <p:blipFill>
          <a:blip r:embed="rId5"/>
          <a:stretch>
            <a:fillRect/>
          </a:stretch>
        </p:blipFill>
        <p:spPr>
          <a:xfrm>
            <a:off x="2780660" y="5505281"/>
            <a:ext cx="3582677" cy="1124119"/>
          </a:xfrm>
          <a:prstGeom prst="rect">
            <a:avLst/>
          </a:prstGeom>
          <a:ln w="41275">
            <a:solidFill>
              <a:schemeClr val="tx1"/>
            </a:solidFill>
          </a:ln>
        </p:spPr>
      </p:pic>
    </p:spTree>
    <p:extLst>
      <p:ext uri="{BB962C8B-B14F-4D97-AF65-F5344CB8AC3E}">
        <p14:creationId xmlns:p14="http://schemas.microsoft.com/office/powerpoint/2010/main" val="1566577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67406" y="442255"/>
            <a:ext cx="6209187" cy="1303417"/>
          </a:xfrm>
          <a:prstGeom prst="rect">
            <a:avLst/>
          </a:prstGeom>
          <a:noFill/>
          <a:ln w="41275">
            <a:solidFill>
              <a:schemeClr val="tx1"/>
            </a:solidFill>
          </a:ln>
        </p:spPr>
      </p:pic>
      <p:sp>
        <p:nvSpPr>
          <p:cNvPr id="4" name="Rectangle 3"/>
          <p:cNvSpPr/>
          <p:nvPr/>
        </p:nvSpPr>
        <p:spPr>
          <a:xfrm>
            <a:off x="1280360" y="2385353"/>
            <a:ext cx="6108532" cy="584775"/>
          </a:xfrm>
          <a:prstGeom prst="rect">
            <a:avLst/>
          </a:prstGeom>
        </p:spPr>
        <p:txBody>
          <a:bodyPr wrap="none">
            <a:spAutoFit/>
          </a:bodyPr>
          <a:lstStyle/>
          <a:p>
            <a:r>
              <a:rPr lang="en-US" sz="3200" b="1" dirty="0"/>
              <a:t>Step 1 – Identify Your Stakeholders</a:t>
            </a:r>
          </a:p>
        </p:txBody>
      </p:sp>
      <p:grpSp>
        <p:nvGrpSpPr>
          <p:cNvPr id="5" name="Group 4"/>
          <p:cNvGrpSpPr/>
          <p:nvPr/>
        </p:nvGrpSpPr>
        <p:grpSpPr>
          <a:xfrm>
            <a:off x="228600" y="5875044"/>
            <a:ext cx="8691622" cy="754356"/>
            <a:chOff x="228600" y="5875044"/>
            <a:chExt cx="8691622" cy="754356"/>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9" name="Picture 8"/>
          <p:cNvPicPr>
            <a:picLocks noChangeAspect="1"/>
          </p:cNvPicPr>
          <p:nvPr/>
        </p:nvPicPr>
        <p:blipFill>
          <a:blip r:embed="rId6"/>
          <a:stretch>
            <a:fillRect/>
          </a:stretch>
        </p:blipFill>
        <p:spPr>
          <a:xfrm>
            <a:off x="2780660" y="5505281"/>
            <a:ext cx="3582677" cy="1124119"/>
          </a:xfrm>
          <a:prstGeom prst="rect">
            <a:avLst/>
          </a:prstGeom>
          <a:ln w="41275">
            <a:solidFill>
              <a:schemeClr val="tx1"/>
            </a:solidFill>
          </a:ln>
        </p:spPr>
      </p:pic>
    </p:spTree>
    <p:extLst>
      <p:ext uri="{BB962C8B-B14F-4D97-AF65-F5344CB8AC3E}">
        <p14:creationId xmlns:p14="http://schemas.microsoft.com/office/powerpoint/2010/main" val="1249386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28650" y="327890"/>
            <a:ext cx="7886700" cy="1399309"/>
          </a:xfrm>
        </p:spPr>
        <p:txBody>
          <a:bodyPr>
            <a:normAutofit fontScale="90000"/>
          </a:bodyPr>
          <a:lstStyle/>
          <a:p>
            <a:pPr algn="ctr"/>
            <a:r>
              <a:rPr lang="en-US" altLang="en-US" b="1" dirty="0" smtClean="0">
                <a:latin typeface="Calibri" panose="020F0502020204030204" pitchFamily="34" charset="0"/>
              </a:rPr>
              <a:t>Step  1. Identify Your Stakeholders Application to Mexico City</a:t>
            </a:r>
            <a:endParaRPr lang="en-US" altLang="en-US" b="1" dirty="0" smtClean="0"/>
          </a:p>
        </p:txBody>
      </p:sp>
      <p:sp>
        <p:nvSpPr>
          <p:cNvPr id="3" name="Content Placeholder 2"/>
          <p:cNvSpPr>
            <a:spLocks noGrp="1"/>
          </p:cNvSpPr>
          <p:nvPr>
            <p:ph idx="1"/>
          </p:nvPr>
        </p:nvSpPr>
        <p:spPr>
          <a:xfrm>
            <a:off x="628650" y="1727199"/>
            <a:ext cx="8291572" cy="1222375"/>
          </a:xfrm>
        </p:spPr>
        <p:txBody>
          <a:bodyPr>
            <a:normAutofit lnSpcReduction="10000"/>
          </a:bodyPr>
          <a:lstStyle/>
          <a:p>
            <a:pPr marL="0" indent="0">
              <a:buFont typeface="Arial" panose="020B0604020202020204" pitchFamily="34" charset="0"/>
              <a:buNone/>
              <a:defRPr/>
            </a:pPr>
            <a:r>
              <a:rPr lang="en-US" b="1" dirty="0" smtClean="0"/>
              <a:t>1. Individual </a:t>
            </a:r>
            <a:r>
              <a:rPr lang="en-US" dirty="0" smtClean="0"/>
              <a:t>– Personal Brainstorm - use sticky notes  to 	record stakeholders – write down whatever 	comes to your mind – post to white board </a:t>
            </a:r>
          </a:p>
          <a:p>
            <a:pPr>
              <a:defRPr/>
            </a:pPr>
            <a:endParaRPr lang="en-US" dirty="0"/>
          </a:p>
        </p:txBody>
      </p:sp>
      <p:sp>
        <p:nvSpPr>
          <p:cNvPr id="4" name="Content Placeholder 2"/>
          <p:cNvSpPr txBox="1">
            <a:spLocks/>
          </p:cNvSpPr>
          <p:nvPr/>
        </p:nvSpPr>
        <p:spPr>
          <a:xfrm>
            <a:off x="628650" y="2894380"/>
            <a:ext cx="7886700" cy="335784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b="1" dirty="0" smtClean="0"/>
              <a:t>2. Collectively </a:t>
            </a:r>
            <a:r>
              <a:rPr lang="en-US" dirty="0" smtClean="0"/>
              <a:t>–  Organize Stakeholders – Primary, 						Secondary, Key</a:t>
            </a:r>
          </a:p>
          <a:p>
            <a:pPr lvl="1">
              <a:buFont typeface="Wingdings" panose="05000000000000000000" pitchFamily="2" charset="2"/>
              <a:buChar char="Ø"/>
              <a:defRPr/>
            </a:pPr>
            <a:r>
              <a:rPr lang="en-US" b="1" i="1" dirty="0" smtClean="0"/>
              <a:t>Silent</a:t>
            </a:r>
            <a:r>
              <a:rPr lang="en-US" dirty="0" smtClean="0"/>
              <a:t> – move and organize the stakeholder sticky notes 	into primary, secondary, and key </a:t>
            </a:r>
          </a:p>
          <a:p>
            <a:pPr lvl="1">
              <a:buFont typeface="Wingdings" panose="05000000000000000000" pitchFamily="2" charset="2"/>
              <a:buChar char="Ø"/>
              <a:defRPr/>
            </a:pPr>
            <a:r>
              <a:rPr lang="en-US" b="1" i="1" dirty="0" smtClean="0"/>
              <a:t>Negotiate</a:t>
            </a:r>
            <a:r>
              <a:rPr lang="en-US" dirty="0" smtClean="0"/>
              <a:t> - organize the stakeholder into primary, 	secondary, and key</a:t>
            </a:r>
          </a:p>
          <a:p>
            <a:pPr>
              <a:buFont typeface="Wingdings" panose="05000000000000000000" pitchFamily="2" charset="2"/>
              <a:buChar char="Ø"/>
              <a:defRPr/>
            </a:pPr>
            <a:endParaRPr lang="en-US" dirty="0" smtClean="0"/>
          </a:p>
          <a:p>
            <a:pPr>
              <a:defRPr/>
            </a:pPr>
            <a:endParaRPr lang="en-US" dirty="0"/>
          </a:p>
        </p:txBody>
      </p:sp>
      <p:grpSp>
        <p:nvGrpSpPr>
          <p:cNvPr id="5" name="Group 4"/>
          <p:cNvGrpSpPr/>
          <p:nvPr/>
        </p:nvGrpSpPr>
        <p:grpSpPr>
          <a:xfrm>
            <a:off x="228600" y="5875044"/>
            <a:ext cx="8691622" cy="754356"/>
            <a:chOff x="228600" y="5875044"/>
            <a:chExt cx="8691622" cy="754356"/>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8" name="Picture 7"/>
          <p:cNvPicPr>
            <a:picLocks noChangeAspect="1"/>
          </p:cNvPicPr>
          <p:nvPr/>
        </p:nvPicPr>
        <p:blipFill>
          <a:blip r:embed="rId5"/>
          <a:stretch>
            <a:fillRect/>
          </a:stretch>
        </p:blipFill>
        <p:spPr>
          <a:xfrm>
            <a:off x="2780660" y="5505281"/>
            <a:ext cx="3582677" cy="1124119"/>
          </a:xfrm>
          <a:prstGeom prst="rect">
            <a:avLst/>
          </a:prstGeom>
          <a:ln w="41275">
            <a:solidFill>
              <a:schemeClr val="tx1"/>
            </a:solidFill>
          </a:ln>
        </p:spPr>
      </p:pic>
    </p:spTree>
    <p:extLst>
      <p:ext uri="{BB962C8B-B14F-4D97-AF65-F5344CB8AC3E}">
        <p14:creationId xmlns:p14="http://schemas.microsoft.com/office/powerpoint/2010/main" val="33327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67406" y="442255"/>
            <a:ext cx="6209187" cy="1303417"/>
          </a:xfrm>
          <a:prstGeom prst="rect">
            <a:avLst/>
          </a:prstGeom>
          <a:noFill/>
          <a:ln w="41275">
            <a:solidFill>
              <a:schemeClr val="tx1"/>
            </a:solidFill>
          </a:ln>
        </p:spPr>
      </p:pic>
      <p:sp>
        <p:nvSpPr>
          <p:cNvPr id="4" name="Rectangle 3"/>
          <p:cNvSpPr/>
          <p:nvPr/>
        </p:nvSpPr>
        <p:spPr>
          <a:xfrm>
            <a:off x="1280360" y="2385353"/>
            <a:ext cx="6108532" cy="584775"/>
          </a:xfrm>
          <a:prstGeom prst="rect">
            <a:avLst/>
          </a:prstGeom>
        </p:spPr>
        <p:txBody>
          <a:bodyPr wrap="none">
            <a:spAutoFit/>
          </a:bodyPr>
          <a:lstStyle/>
          <a:p>
            <a:r>
              <a:rPr lang="en-US" sz="3200" b="1" dirty="0"/>
              <a:t>Step 1 – Identify Your Stakeholders</a:t>
            </a:r>
          </a:p>
        </p:txBody>
      </p:sp>
      <p:sp>
        <p:nvSpPr>
          <p:cNvPr id="2" name="Rectangle 1"/>
          <p:cNvSpPr/>
          <p:nvPr/>
        </p:nvSpPr>
        <p:spPr>
          <a:xfrm>
            <a:off x="1280360" y="3136612"/>
            <a:ext cx="6327117" cy="584775"/>
          </a:xfrm>
          <a:prstGeom prst="rect">
            <a:avLst/>
          </a:prstGeom>
        </p:spPr>
        <p:txBody>
          <a:bodyPr wrap="none">
            <a:spAutoFit/>
          </a:bodyPr>
          <a:lstStyle/>
          <a:p>
            <a:r>
              <a:rPr lang="en-US" sz="3200" b="1" dirty="0"/>
              <a:t>Step 2 – Prioritize Your Stakeholders</a:t>
            </a:r>
          </a:p>
        </p:txBody>
      </p:sp>
      <p:grpSp>
        <p:nvGrpSpPr>
          <p:cNvPr id="5" name="Group 4"/>
          <p:cNvGrpSpPr/>
          <p:nvPr/>
        </p:nvGrpSpPr>
        <p:grpSpPr>
          <a:xfrm>
            <a:off x="228600" y="5875044"/>
            <a:ext cx="8691622" cy="754356"/>
            <a:chOff x="228600" y="5875044"/>
            <a:chExt cx="8691622" cy="754356"/>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9" name="Picture 8"/>
          <p:cNvPicPr>
            <a:picLocks noChangeAspect="1"/>
          </p:cNvPicPr>
          <p:nvPr/>
        </p:nvPicPr>
        <p:blipFill>
          <a:blip r:embed="rId6"/>
          <a:stretch>
            <a:fillRect/>
          </a:stretch>
        </p:blipFill>
        <p:spPr>
          <a:xfrm>
            <a:off x="2780660" y="5505281"/>
            <a:ext cx="3582677" cy="1124119"/>
          </a:xfrm>
          <a:prstGeom prst="rect">
            <a:avLst/>
          </a:prstGeom>
          <a:ln w="41275">
            <a:solidFill>
              <a:schemeClr val="tx1"/>
            </a:solidFill>
          </a:ln>
        </p:spPr>
      </p:pic>
    </p:spTree>
    <p:extLst>
      <p:ext uri="{BB962C8B-B14F-4D97-AF65-F5344CB8AC3E}">
        <p14:creationId xmlns:p14="http://schemas.microsoft.com/office/powerpoint/2010/main" val="2647582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80" y="160718"/>
            <a:ext cx="8418843" cy="646331"/>
          </a:xfrm>
          <a:prstGeom prst="rect">
            <a:avLst/>
          </a:prstGeom>
        </p:spPr>
        <p:txBody>
          <a:bodyPr wrap="none">
            <a:spAutoFit/>
          </a:bodyPr>
          <a:lstStyle/>
          <a:p>
            <a:r>
              <a:rPr lang="en-US" sz="3600" b="1" dirty="0"/>
              <a:t>Step </a:t>
            </a:r>
            <a:r>
              <a:rPr lang="en-US" sz="3600" b="1" dirty="0" smtClean="0"/>
              <a:t>2a </a:t>
            </a:r>
            <a:r>
              <a:rPr lang="en-US" sz="3600" b="1" dirty="0"/>
              <a:t>– </a:t>
            </a:r>
            <a:r>
              <a:rPr lang="en-US" sz="3600" b="1" dirty="0" smtClean="0"/>
              <a:t>Prioritize/Map </a:t>
            </a:r>
            <a:r>
              <a:rPr lang="en-US" sz="3600" b="1" dirty="0"/>
              <a:t>Your Stakeholders</a:t>
            </a:r>
          </a:p>
        </p:txBody>
      </p:sp>
      <p:pic>
        <p:nvPicPr>
          <p:cNvPr id="1026" name="Picture 2" descr="http://www.forestry.gov.uk/images/an_example_of_a_stakeholder_mind_mapbig.gif/$FILE/an_example_of_a_stakeholder_mind_mapb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4692"/>
            <a:ext cx="4261198" cy="2940227"/>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77969" y="724211"/>
            <a:ext cx="6370590" cy="523220"/>
          </a:xfrm>
          <a:prstGeom prst="rect">
            <a:avLst/>
          </a:prstGeom>
          <a:noFill/>
        </p:spPr>
        <p:txBody>
          <a:bodyPr wrap="none" rtlCol="0">
            <a:spAutoFit/>
          </a:bodyPr>
          <a:lstStyle/>
          <a:p>
            <a:r>
              <a:rPr lang="en-US" sz="2800" b="1" dirty="0" smtClean="0"/>
              <a:t>Construct an Stakeholder (Influence) Map</a:t>
            </a:r>
            <a:endParaRPr lang="en-US" sz="2800" b="1" dirty="0"/>
          </a:p>
        </p:txBody>
      </p:sp>
      <p:pic>
        <p:nvPicPr>
          <p:cNvPr id="1028" name="Picture 4" descr="https://www.brainmates.com.au/wordpress/wp-content/uploads/2011/07/another-stakeholder-ma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163" y="1379147"/>
            <a:ext cx="3657059" cy="2935772"/>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28600" y="5875044"/>
            <a:ext cx="8691622" cy="754356"/>
            <a:chOff x="228600" y="5875044"/>
            <a:chExt cx="8691622" cy="754356"/>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10" name="Picture 9"/>
          <p:cNvPicPr>
            <a:picLocks noChangeAspect="1"/>
          </p:cNvPicPr>
          <p:nvPr/>
        </p:nvPicPr>
        <p:blipFill>
          <a:blip r:embed="rId7"/>
          <a:stretch>
            <a:fillRect/>
          </a:stretch>
        </p:blipFill>
        <p:spPr>
          <a:xfrm>
            <a:off x="2780660" y="5505281"/>
            <a:ext cx="3582677" cy="1124119"/>
          </a:xfrm>
          <a:prstGeom prst="rect">
            <a:avLst/>
          </a:prstGeom>
          <a:ln w="41275">
            <a:solidFill>
              <a:schemeClr val="tx1"/>
            </a:solidFill>
          </a:ln>
        </p:spPr>
      </p:pic>
      <p:sp>
        <p:nvSpPr>
          <p:cNvPr id="11" name="TextBox 10"/>
          <p:cNvSpPr txBox="1"/>
          <p:nvPr/>
        </p:nvSpPr>
        <p:spPr>
          <a:xfrm>
            <a:off x="982876" y="4541679"/>
            <a:ext cx="7013843" cy="523220"/>
          </a:xfrm>
          <a:prstGeom prst="rect">
            <a:avLst/>
          </a:prstGeom>
          <a:noFill/>
        </p:spPr>
        <p:txBody>
          <a:bodyPr wrap="none" rtlCol="0">
            <a:spAutoFit/>
          </a:bodyPr>
          <a:lstStyle/>
          <a:p>
            <a:r>
              <a:rPr lang="en-US" sz="2800" b="1" dirty="0" smtClean="0"/>
              <a:t>Map the Relationships between Stakeholders </a:t>
            </a:r>
            <a:endParaRPr lang="en-US" sz="2800" b="1" dirty="0"/>
          </a:p>
        </p:txBody>
      </p:sp>
    </p:spTree>
    <p:extLst>
      <p:ext uri="{BB962C8B-B14F-4D97-AF65-F5344CB8AC3E}">
        <p14:creationId xmlns:p14="http://schemas.microsoft.com/office/powerpoint/2010/main" val="823084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80" y="160718"/>
            <a:ext cx="8418843" cy="646331"/>
          </a:xfrm>
          <a:prstGeom prst="rect">
            <a:avLst/>
          </a:prstGeom>
        </p:spPr>
        <p:txBody>
          <a:bodyPr wrap="none">
            <a:spAutoFit/>
          </a:bodyPr>
          <a:lstStyle/>
          <a:p>
            <a:r>
              <a:rPr lang="en-US" sz="3600" b="1" dirty="0"/>
              <a:t>Step </a:t>
            </a:r>
            <a:r>
              <a:rPr lang="en-US" sz="3600" b="1" dirty="0" smtClean="0"/>
              <a:t>2a </a:t>
            </a:r>
            <a:r>
              <a:rPr lang="en-US" sz="3600" b="1" dirty="0"/>
              <a:t>– </a:t>
            </a:r>
            <a:r>
              <a:rPr lang="en-US" sz="3600" b="1" dirty="0" smtClean="0"/>
              <a:t>Prioritize/Map </a:t>
            </a:r>
            <a:r>
              <a:rPr lang="en-US" sz="3600" b="1" dirty="0"/>
              <a:t>Your Stakeholders</a:t>
            </a:r>
          </a:p>
        </p:txBody>
      </p:sp>
      <p:sp>
        <p:nvSpPr>
          <p:cNvPr id="3" name="TextBox 2"/>
          <p:cNvSpPr txBox="1"/>
          <p:nvPr/>
        </p:nvSpPr>
        <p:spPr>
          <a:xfrm>
            <a:off x="1277969" y="724211"/>
            <a:ext cx="6176627" cy="523220"/>
          </a:xfrm>
          <a:prstGeom prst="rect">
            <a:avLst/>
          </a:prstGeom>
          <a:noFill/>
        </p:spPr>
        <p:txBody>
          <a:bodyPr wrap="none" rtlCol="0">
            <a:spAutoFit/>
          </a:bodyPr>
          <a:lstStyle/>
          <a:p>
            <a:r>
              <a:rPr lang="en-US" sz="2800" b="1" dirty="0" smtClean="0"/>
              <a:t>Construct an Stakeholder Influence Map</a:t>
            </a:r>
            <a:endParaRPr lang="en-US" sz="2800" b="1" dirty="0"/>
          </a:p>
        </p:txBody>
      </p:sp>
      <p:pic>
        <p:nvPicPr>
          <p:cNvPr id="1028" name="Picture 4" descr="https://www.brainmates.com.au/wordpress/wp-content/uploads/2011/07/another-stakeholder-ma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253" y="1247431"/>
            <a:ext cx="4429493" cy="3555858"/>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28600" y="5875044"/>
            <a:ext cx="8691622" cy="754356"/>
            <a:chOff x="228600" y="5875044"/>
            <a:chExt cx="8691622" cy="754356"/>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10" name="Picture 9"/>
          <p:cNvPicPr>
            <a:picLocks noChangeAspect="1"/>
          </p:cNvPicPr>
          <p:nvPr/>
        </p:nvPicPr>
        <p:blipFill>
          <a:blip r:embed="rId6"/>
          <a:stretch>
            <a:fillRect/>
          </a:stretch>
        </p:blipFill>
        <p:spPr>
          <a:xfrm>
            <a:off x="2780660" y="5505281"/>
            <a:ext cx="3582677" cy="1124119"/>
          </a:xfrm>
          <a:prstGeom prst="rect">
            <a:avLst/>
          </a:prstGeom>
          <a:ln w="41275">
            <a:solidFill>
              <a:schemeClr val="tx1"/>
            </a:solidFill>
          </a:ln>
        </p:spPr>
      </p:pic>
      <p:sp>
        <p:nvSpPr>
          <p:cNvPr id="11" name="TextBox 10"/>
          <p:cNvSpPr txBox="1"/>
          <p:nvPr/>
        </p:nvSpPr>
        <p:spPr>
          <a:xfrm>
            <a:off x="2520955" y="4898677"/>
            <a:ext cx="4102085" cy="523220"/>
          </a:xfrm>
          <a:prstGeom prst="rect">
            <a:avLst/>
          </a:prstGeom>
          <a:noFill/>
        </p:spPr>
        <p:txBody>
          <a:bodyPr wrap="none" rtlCol="0">
            <a:spAutoFit/>
          </a:bodyPr>
          <a:lstStyle/>
          <a:p>
            <a:r>
              <a:rPr lang="en-US" altLang="en-US" sz="2800" b="1" dirty="0">
                <a:latin typeface="Calibri" panose="020F0502020204030204" pitchFamily="34" charset="0"/>
              </a:rPr>
              <a:t>Application to Mexico City</a:t>
            </a:r>
            <a:endParaRPr lang="en-US" sz="2800" b="1" dirty="0"/>
          </a:p>
        </p:txBody>
      </p:sp>
    </p:spTree>
    <p:extLst>
      <p:ext uri="{BB962C8B-B14F-4D97-AF65-F5344CB8AC3E}">
        <p14:creationId xmlns:p14="http://schemas.microsoft.com/office/powerpoint/2010/main" val="3550542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578" y="0"/>
            <a:ext cx="8418843" cy="646331"/>
          </a:xfrm>
          <a:prstGeom prst="rect">
            <a:avLst/>
          </a:prstGeom>
        </p:spPr>
        <p:txBody>
          <a:bodyPr wrap="none">
            <a:spAutoFit/>
          </a:bodyPr>
          <a:lstStyle/>
          <a:p>
            <a:r>
              <a:rPr lang="en-US" sz="3600" b="1" dirty="0"/>
              <a:t>Step </a:t>
            </a:r>
            <a:r>
              <a:rPr lang="en-US" sz="3600" b="1" dirty="0" smtClean="0"/>
              <a:t>2b </a:t>
            </a:r>
            <a:r>
              <a:rPr lang="en-US" sz="3600" b="1" dirty="0"/>
              <a:t>– </a:t>
            </a:r>
            <a:r>
              <a:rPr lang="en-US" sz="3600" b="1" dirty="0" smtClean="0"/>
              <a:t>Prioritize/Map </a:t>
            </a:r>
            <a:r>
              <a:rPr lang="en-US" sz="3600" b="1" dirty="0"/>
              <a:t>Your Stakeholders</a:t>
            </a:r>
          </a:p>
        </p:txBody>
      </p:sp>
      <p:sp>
        <p:nvSpPr>
          <p:cNvPr id="7" name="TextBox 6"/>
          <p:cNvSpPr txBox="1"/>
          <p:nvPr/>
        </p:nvSpPr>
        <p:spPr>
          <a:xfrm>
            <a:off x="788174" y="564722"/>
            <a:ext cx="7567649" cy="523220"/>
          </a:xfrm>
          <a:prstGeom prst="rect">
            <a:avLst/>
          </a:prstGeom>
          <a:noFill/>
        </p:spPr>
        <p:txBody>
          <a:bodyPr wrap="none" rtlCol="0">
            <a:spAutoFit/>
          </a:bodyPr>
          <a:lstStyle/>
          <a:p>
            <a:r>
              <a:rPr lang="en-US" sz="2800" b="1" dirty="0"/>
              <a:t>Power/Interest Grid for Stakeholder </a:t>
            </a:r>
            <a:r>
              <a:rPr lang="en-US" sz="2800" b="1" dirty="0" smtClean="0"/>
              <a:t>Prioritization</a:t>
            </a:r>
            <a:endParaRPr lang="en-US" sz="2800" b="1" dirty="0"/>
          </a:p>
        </p:txBody>
      </p:sp>
      <p:sp>
        <p:nvSpPr>
          <p:cNvPr id="4" name="Rectangle 3"/>
          <p:cNvSpPr/>
          <p:nvPr/>
        </p:nvSpPr>
        <p:spPr>
          <a:xfrm>
            <a:off x="362578" y="3872140"/>
            <a:ext cx="8087360" cy="2585323"/>
          </a:xfrm>
          <a:prstGeom prst="rect">
            <a:avLst/>
          </a:prstGeom>
        </p:spPr>
        <p:txBody>
          <a:bodyPr wrap="square">
            <a:spAutoFit/>
          </a:bodyPr>
          <a:lstStyle/>
          <a:p>
            <a:pPr>
              <a:buFont typeface="Arial" panose="020B0604020202020204" pitchFamily="34" charset="0"/>
              <a:buChar char="•"/>
            </a:pPr>
            <a:r>
              <a:rPr lang="en-US" b="1" dirty="0"/>
              <a:t>High power, interested people: </a:t>
            </a:r>
            <a:r>
              <a:rPr lang="en-US" dirty="0"/>
              <a:t>these are the people you must fully engage and make the greatest efforts to satisfy.</a:t>
            </a:r>
          </a:p>
          <a:p>
            <a:pPr>
              <a:buFont typeface="Arial" panose="020B0604020202020204" pitchFamily="34" charset="0"/>
              <a:buChar char="•"/>
            </a:pPr>
            <a:r>
              <a:rPr lang="en-US" b="1" dirty="0"/>
              <a:t>High power, less interested people: </a:t>
            </a:r>
            <a:r>
              <a:rPr lang="en-US" dirty="0"/>
              <a:t>put enough work in with these people to keep them satisfied, but not so much that they become bored with your message.</a:t>
            </a:r>
          </a:p>
          <a:p>
            <a:pPr>
              <a:buFont typeface="Arial" panose="020B0604020202020204" pitchFamily="34" charset="0"/>
              <a:buChar char="•"/>
            </a:pPr>
            <a:r>
              <a:rPr lang="en-US" b="1" dirty="0"/>
              <a:t>Low power, interested people: </a:t>
            </a:r>
            <a:r>
              <a:rPr lang="en-US" dirty="0"/>
              <a:t>keep these people adequately informed, and talk to them to ensure that no major issues are arising. These people can often be very helpful with the detail of your project.</a:t>
            </a:r>
          </a:p>
          <a:p>
            <a:pPr>
              <a:buFont typeface="Arial" panose="020B0604020202020204" pitchFamily="34" charset="0"/>
              <a:buChar char="•"/>
            </a:pPr>
            <a:r>
              <a:rPr lang="en-US" b="1" dirty="0"/>
              <a:t>Low power, less interested people: </a:t>
            </a:r>
            <a:r>
              <a:rPr lang="en-US" dirty="0"/>
              <a:t>again, monitor these people, but do not bore them with excessive communication.</a:t>
            </a:r>
          </a:p>
        </p:txBody>
      </p:sp>
      <p:pic>
        <p:nvPicPr>
          <p:cNvPr id="6" name="Picture 5"/>
          <p:cNvPicPr>
            <a:picLocks noChangeAspect="1"/>
          </p:cNvPicPr>
          <p:nvPr/>
        </p:nvPicPr>
        <p:blipFill>
          <a:blip r:embed="rId3"/>
          <a:stretch>
            <a:fillRect/>
          </a:stretch>
        </p:blipFill>
        <p:spPr>
          <a:xfrm>
            <a:off x="3118802" y="1087942"/>
            <a:ext cx="2906395" cy="2538543"/>
          </a:xfrm>
          <a:prstGeom prst="rect">
            <a:avLst/>
          </a:prstGeom>
          <a:ln w="41275">
            <a:solidFill>
              <a:schemeClr val="tx1"/>
            </a:solidFill>
          </a:ln>
        </p:spPr>
      </p:pic>
      <p:sp>
        <p:nvSpPr>
          <p:cNvPr id="10" name="Rectangle 9"/>
          <p:cNvSpPr/>
          <p:nvPr/>
        </p:nvSpPr>
        <p:spPr>
          <a:xfrm>
            <a:off x="362578" y="6457463"/>
            <a:ext cx="6360160" cy="369332"/>
          </a:xfrm>
          <a:prstGeom prst="rect">
            <a:avLst/>
          </a:prstGeom>
        </p:spPr>
        <p:txBody>
          <a:bodyPr wrap="square">
            <a:spAutoFit/>
          </a:bodyPr>
          <a:lstStyle/>
          <a:p>
            <a:r>
              <a:rPr lang="en-US" dirty="0"/>
              <a:t>https://www.mindtools.com/pages/article/newPPM_07.htm#</a:t>
            </a:r>
          </a:p>
        </p:txBody>
      </p:sp>
    </p:spTree>
    <p:extLst>
      <p:ext uri="{BB962C8B-B14F-4D97-AF65-F5344CB8AC3E}">
        <p14:creationId xmlns:p14="http://schemas.microsoft.com/office/powerpoint/2010/main" val="4155831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Pre-Activity Activities </a:t>
            </a:r>
            <a:endParaRPr lang="en-US" b="1" dirty="0">
              <a:latin typeface="+mn-lt"/>
            </a:endParaRPr>
          </a:p>
        </p:txBody>
      </p:sp>
      <p:sp>
        <p:nvSpPr>
          <p:cNvPr id="3" name="Content Placeholder 2"/>
          <p:cNvSpPr>
            <a:spLocks noGrp="1"/>
          </p:cNvSpPr>
          <p:nvPr>
            <p:ph idx="1"/>
          </p:nvPr>
        </p:nvSpPr>
        <p:spPr/>
        <p:txBody>
          <a:bodyPr>
            <a:normAutofit/>
          </a:bodyPr>
          <a:lstStyle/>
          <a:p>
            <a:r>
              <a:rPr lang="en-US" dirty="0" smtClean="0"/>
              <a:t>Watch </a:t>
            </a:r>
            <a:r>
              <a:rPr lang="en-US" dirty="0"/>
              <a:t>H2OMX</a:t>
            </a:r>
            <a:r>
              <a:rPr lang="en-US" i="1" dirty="0"/>
              <a:t> </a:t>
            </a:r>
            <a:r>
              <a:rPr lang="en-US" dirty="0" smtClean="0"/>
              <a:t>documentary on Mexico City Water Issues.  </a:t>
            </a:r>
            <a:r>
              <a:rPr lang="en-US" dirty="0">
                <a:hlinkClick r:id="rId3"/>
              </a:rPr>
              <a:t>https://</a:t>
            </a:r>
            <a:r>
              <a:rPr lang="en-US" dirty="0" smtClean="0">
                <a:hlinkClick r:id="rId3"/>
              </a:rPr>
              <a:t>vimeo.com/103540456</a:t>
            </a:r>
            <a:r>
              <a:rPr lang="en-US" dirty="0" smtClean="0"/>
              <a:t> </a:t>
            </a:r>
          </a:p>
          <a:p>
            <a:endParaRPr lang="en-US" dirty="0"/>
          </a:p>
          <a:p>
            <a:r>
              <a:rPr lang="en-US" dirty="0" smtClean="0"/>
              <a:t>Read SESYNC Case Study: Social-</a:t>
            </a:r>
            <a:r>
              <a:rPr lang="en-US" dirty="0"/>
              <a:t>-‐</a:t>
            </a:r>
            <a:r>
              <a:rPr lang="en-US" dirty="0" smtClean="0"/>
              <a:t>Hydrological Risk in the Mexico City Basin Student Handout. Be sure to explore resource video from PBS and the Non-Profit News article. Found in Resource Materials </a:t>
            </a:r>
            <a:r>
              <a:rPr lang="en-US" dirty="0" smtClean="0"/>
              <a:t>Folder</a:t>
            </a:r>
            <a:endParaRPr lang="en-US" dirty="0"/>
          </a:p>
        </p:txBody>
      </p:sp>
    </p:spTree>
    <p:extLst>
      <p:ext uri="{BB962C8B-B14F-4D97-AF65-F5344CB8AC3E}">
        <p14:creationId xmlns:p14="http://schemas.microsoft.com/office/powerpoint/2010/main" val="1563525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67406" y="256581"/>
            <a:ext cx="6209187" cy="1303417"/>
          </a:xfrm>
          <a:prstGeom prst="rect">
            <a:avLst/>
          </a:prstGeom>
          <a:noFill/>
          <a:ln w="41275">
            <a:solidFill>
              <a:schemeClr val="tx1"/>
            </a:solidFill>
          </a:ln>
        </p:spPr>
      </p:pic>
      <p:sp>
        <p:nvSpPr>
          <p:cNvPr id="4" name="Rectangle 3"/>
          <p:cNvSpPr/>
          <p:nvPr/>
        </p:nvSpPr>
        <p:spPr>
          <a:xfrm>
            <a:off x="1280361" y="1853934"/>
            <a:ext cx="6108532" cy="584775"/>
          </a:xfrm>
          <a:prstGeom prst="rect">
            <a:avLst/>
          </a:prstGeom>
        </p:spPr>
        <p:txBody>
          <a:bodyPr wrap="none">
            <a:spAutoFit/>
          </a:bodyPr>
          <a:lstStyle/>
          <a:p>
            <a:r>
              <a:rPr lang="en-US" sz="3200" b="1" dirty="0"/>
              <a:t>Step 1 – Identify Your Stakeholders</a:t>
            </a:r>
          </a:p>
        </p:txBody>
      </p:sp>
      <p:sp>
        <p:nvSpPr>
          <p:cNvPr id="2" name="Rectangle 1"/>
          <p:cNvSpPr/>
          <p:nvPr/>
        </p:nvSpPr>
        <p:spPr>
          <a:xfrm>
            <a:off x="1280361" y="2615056"/>
            <a:ext cx="6635204" cy="2554545"/>
          </a:xfrm>
          <a:prstGeom prst="rect">
            <a:avLst/>
          </a:prstGeom>
        </p:spPr>
        <p:txBody>
          <a:bodyPr wrap="square">
            <a:spAutoFit/>
          </a:bodyPr>
          <a:lstStyle/>
          <a:p>
            <a:r>
              <a:rPr lang="en-US" sz="3200" b="1" dirty="0"/>
              <a:t>Step 2 – Prioritize Your </a:t>
            </a:r>
            <a:r>
              <a:rPr lang="en-US" sz="3200" b="1" dirty="0" smtClean="0"/>
              <a:t>Stakeholders</a:t>
            </a:r>
          </a:p>
          <a:p>
            <a:pPr marL="1376363" indent="55563">
              <a:buFont typeface="Wingdings" panose="05000000000000000000" pitchFamily="2" charset="2"/>
              <a:buChar char="ü"/>
            </a:pPr>
            <a:r>
              <a:rPr lang="en-US" sz="3200" b="1" dirty="0"/>
              <a:t>	</a:t>
            </a:r>
            <a:r>
              <a:rPr lang="en-US" sz="3200" b="1" dirty="0" smtClean="0"/>
              <a:t>Integrate Representations - 		Identify facilitator(s)</a:t>
            </a:r>
          </a:p>
          <a:p>
            <a:pPr marL="1376363" indent="55563">
              <a:buFont typeface="Wingdings" panose="05000000000000000000" pitchFamily="2" charset="2"/>
              <a:buChar char="ü"/>
            </a:pPr>
            <a:r>
              <a:rPr lang="en-US" sz="3200" b="1" dirty="0"/>
              <a:t>	</a:t>
            </a:r>
            <a:r>
              <a:rPr lang="en-US" sz="3200" b="1" dirty="0" smtClean="0"/>
              <a:t>Share with other group – 			Identify presenter</a:t>
            </a:r>
            <a:endParaRPr lang="en-US" sz="3200" b="1" dirty="0"/>
          </a:p>
        </p:txBody>
      </p:sp>
      <p:grpSp>
        <p:nvGrpSpPr>
          <p:cNvPr id="5" name="Group 4"/>
          <p:cNvGrpSpPr/>
          <p:nvPr/>
        </p:nvGrpSpPr>
        <p:grpSpPr>
          <a:xfrm>
            <a:off x="228600" y="5875044"/>
            <a:ext cx="8691622" cy="754356"/>
            <a:chOff x="228600" y="5875044"/>
            <a:chExt cx="8691622" cy="754356"/>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659477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47116" y="442255"/>
            <a:ext cx="5741776" cy="1205299"/>
          </a:xfrm>
          <a:prstGeom prst="rect">
            <a:avLst/>
          </a:prstGeom>
          <a:noFill/>
          <a:ln w="41275">
            <a:solidFill>
              <a:schemeClr val="tx1"/>
            </a:solidFill>
          </a:ln>
        </p:spPr>
      </p:pic>
      <p:sp>
        <p:nvSpPr>
          <p:cNvPr id="4" name="Rectangle 3"/>
          <p:cNvSpPr/>
          <p:nvPr/>
        </p:nvSpPr>
        <p:spPr>
          <a:xfrm>
            <a:off x="1280360" y="2385353"/>
            <a:ext cx="6108532" cy="584775"/>
          </a:xfrm>
          <a:prstGeom prst="rect">
            <a:avLst/>
          </a:prstGeom>
        </p:spPr>
        <p:txBody>
          <a:bodyPr wrap="none">
            <a:spAutoFit/>
          </a:bodyPr>
          <a:lstStyle/>
          <a:p>
            <a:r>
              <a:rPr lang="en-US" sz="3200" b="1" dirty="0"/>
              <a:t>Step 1 – Identify Your Stakeholders</a:t>
            </a:r>
          </a:p>
        </p:txBody>
      </p:sp>
      <p:sp>
        <p:nvSpPr>
          <p:cNvPr id="2" name="Rectangle 1"/>
          <p:cNvSpPr/>
          <p:nvPr/>
        </p:nvSpPr>
        <p:spPr>
          <a:xfrm>
            <a:off x="1280360" y="3317421"/>
            <a:ext cx="6327117" cy="584775"/>
          </a:xfrm>
          <a:prstGeom prst="rect">
            <a:avLst/>
          </a:prstGeom>
        </p:spPr>
        <p:txBody>
          <a:bodyPr wrap="none">
            <a:spAutoFit/>
          </a:bodyPr>
          <a:lstStyle/>
          <a:p>
            <a:r>
              <a:rPr lang="en-US" sz="3200" b="1" dirty="0"/>
              <a:t>Step 2 – Prioritize Your Stakeholders</a:t>
            </a:r>
          </a:p>
        </p:txBody>
      </p:sp>
      <p:sp>
        <p:nvSpPr>
          <p:cNvPr id="3" name="Rectangle 2"/>
          <p:cNvSpPr/>
          <p:nvPr/>
        </p:nvSpPr>
        <p:spPr>
          <a:xfrm>
            <a:off x="1280360" y="4249489"/>
            <a:ext cx="6628289" cy="1077218"/>
          </a:xfrm>
          <a:prstGeom prst="rect">
            <a:avLst/>
          </a:prstGeom>
        </p:spPr>
        <p:txBody>
          <a:bodyPr wrap="none">
            <a:spAutoFit/>
          </a:bodyPr>
          <a:lstStyle/>
          <a:p>
            <a:r>
              <a:rPr lang="en-US" sz="3200" b="1" dirty="0"/>
              <a:t>Step 3 – Understand </a:t>
            </a:r>
            <a:r>
              <a:rPr lang="en-US" sz="3200" b="1" dirty="0" smtClean="0"/>
              <a:t>Key Stakeholders</a:t>
            </a:r>
          </a:p>
          <a:p>
            <a:r>
              <a:rPr lang="en-US" sz="3200" b="1" dirty="0" smtClean="0"/>
              <a:t>		(Know your Stakeholders)</a:t>
            </a:r>
            <a:endParaRPr lang="en-US" sz="3200" b="1" dirty="0"/>
          </a:p>
        </p:txBody>
      </p:sp>
      <p:grpSp>
        <p:nvGrpSpPr>
          <p:cNvPr id="6" name="Group 5"/>
          <p:cNvGrpSpPr/>
          <p:nvPr/>
        </p:nvGrpSpPr>
        <p:grpSpPr>
          <a:xfrm>
            <a:off x="228600" y="5875044"/>
            <a:ext cx="8691622" cy="754356"/>
            <a:chOff x="228600" y="5875044"/>
            <a:chExt cx="8691622" cy="754356"/>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10" name="Picture 9"/>
          <p:cNvPicPr>
            <a:picLocks noChangeAspect="1"/>
          </p:cNvPicPr>
          <p:nvPr/>
        </p:nvPicPr>
        <p:blipFill>
          <a:blip r:embed="rId6"/>
          <a:stretch>
            <a:fillRect/>
          </a:stretch>
        </p:blipFill>
        <p:spPr>
          <a:xfrm>
            <a:off x="2780660" y="5505281"/>
            <a:ext cx="3582677" cy="1124119"/>
          </a:xfrm>
          <a:prstGeom prst="rect">
            <a:avLst/>
          </a:prstGeom>
          <a:ln w="41275">
            <a:solidFill>
              <a:schemeClr val="tx1"/>
            </a:solidFill>
          </a:ln>
        </p:spPr>
      </p:pic>
    </p:spTree>
    <p:extLst>
      <p:ext uri="{BB962C8B-B14F-4D97-AF65-F5344CB8AC3E}">
        <p14:creationId xmlns:p14="http://schemas.microsoft.com/office/powerpoint/2010/main" val="3346011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1423" y="1395820"/>
            <a:ext cx="6781152" cy="584775"/>
          </a:xfrm>
          <a:prstGeom prst="rect">
            <a:avLst/>
          </a:prstGeom>
        </p:spPr>
        <p:txBody>
          <a:bodyPr wrap="none">
            <a:spAutoFit/>
          </a:bodyPr>
          <a:lstStyle/>
          <a:p>
            <a:r>
              <a:rPr lang="en-US" sz="3200" b="1" dirty="0"/>
              <a:t>Step 3 – Understand Your </a:t>
            </a:r>
            <a:r>
              <a:rPr lang="en-US" sz="3200" b="1" dirty="0" smtClean="0"/>
              <a:t>Stakeholders</a:t>
            </a:r>
            <a:endParaRPr lang="en-US" sz="3200" b="1" dirty="0"/>
          </a:p>
        </p:txBody>
      </p:sp>
      <p:grpSp>
        <p:nvGrpSpPr>
          <p:cNvPr id="7" name="Group 6"/>
          <p:cNvGrpSpPr/>
          <p:nvPr/>
        </p:nvGrpSpPr>
        <p:grpSpPr>
          <a:xfrm>
            <a:off x="228600" y="5875044"/>
            <a:ext cx="8691622" cy="754356"/>
            <a:chOff x="228600" y="5875044"/>
            <a:chExt cx="8691622" cy="754356"/>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12" name="Picture 11"/>
          <p:cNvPicPr>
            <a:picLocks noChangeAspect="1"/>
          </p:cNvPicPr>
          <p:nvPr/>
        </p:nvPicPr>
        <p:blipFill>
          <a:blip r:embed="rId5"/>
          <a:stretch>
            <a:fillRect/>
          </a:stretch>
        </p:blipFill>
        <p:spPr>
          <a:xfrm>
            <a:off x="2267728" y="221665"/>
            <a:ext cx="4608543" cy="967413"/>
          </a:xfrm>
          <a:prstGeom prst="rect">
            <a:avLst/>
          </a:prstGeom>
          <a:noFill/>
          <a:ln w="41275">
            <a:solidFill>
              <a:schemeClr val="tx1"/>
            </a:solidFill>
          </a:ln>
        </p:spPr>
      </p:pic>
      <p:sp>
        <p:nvSpPr>
          <p:cNvPr id="2" name="Rectangle 1"/>
          <p:cNvSpPr/>
          <p:nvPr/>
        </p:nvSpPr>
        <p:spPr>
          <a:xfrm>
            <a:off x="403436" y="1980595"/>
            <a:ext cx="8337126" cy="1815882"/>
          </a:xfrm>
          <a:prstGeom prst="rect">
            <a:avLst/>
          </a:prstGeom>
        </p:spPr>
        <p:txBody>
          <a:bodyPr wrap="square">
            <a:spAutoFit/>
          </a:bodyPr>
          <a:lstStyle/>
          <a:p>
            <a:pPr algn="ctr"/>
            <a:r>
              <a:rPr lang="en-US" sz="2800" dirty="0" smtClean="0"/>
              <a:t>Obtain the following file from the Resource Folder to improve your understanding of your stakeholders:</a:t>
            </a:r>
            <a:br>
              <a:rPr lang="en-US" sz="2800" dirty="0" smtClean="0"/>
            </a:br>
            <a:endParaRPr lang="en-US" sz="2800" dirty="0" smtClean="0"/>
          </a:p>
          <a:p>
            <a:pPr algn="ctr"/>
            <a:r>
              <a:rPr lang="en-US" sz="2800" dirty="0" smtClean="0"/>
              <a:t> </a:t>
            </a:r>
            <a:r>
              <a:rPr lang="en-US" sz="2400" dirty="0" smtClean="0"/>
              <a:t>Stakeholder </a:t>
            </a:r>
            <a:r>
              <a:rPr lang="en-US" sz="2400" dirty="0"/>
              <a:t>Analysis </a:t>
            </a:r>
            <a:r>
              <a:rPr lang="en-US" sz="2400" dirty="0" err="1" smtClean="0"/>
              <a:t>Questionairre_Know</a:t>
            </a:r>
            <a:r>
              <a:rPr lang="en-US" sz="2400" dirty="0" smtClean="0"/>
              <a:t> </a:t>
            </a:r>
            <a:r>
              <a:rPr lang="en-US" sz="2400" dirty="0"/>
              <a:t>your Stakeholders</a:t>
            </a:r>
          </a:p>
        </p:txBody>
      </p:sp>
      <p:sp>
        <p:nvSpPr>
          <p:cNvPr id="4" name="TextBox 3"/>
          <p:cNvSpPr txBox="1"/>
          <p:nvPr/>
        </p:nvSpPr>
        <p:spPr>
          <a:xfrm>
            <a:off x="667427" y="4072300"/>
            <a:ext cx="7944310" cy="1384995"/>
          </a:xfrm>
          <a:prstGeom prst="rect">
            <a:avLst/>
          </a:prstGeom>
          <a:noFill/>
        </p:spPr>
        <p:txBody>
          <a:bodyPr wrap="square" rtlCol="0">
            <a:spAutoFit/>
          </a:bodyPr>
          <a:lstStyle/>
          <a:p>
            <a:r>
              <a:rPr lang="en-US" sz="2800" b="1" dirty="0" smtClean="0"/>
              <a:t>Action Item: </a:t>
            </a:r>
            <a:r>
              <a:rPr lang="en-US" sz="2800" dirty="0" smtClean="0"/>
              <a:t>Develop a list of specific strategies you would use to engage your stakeholders so you can learn more about them? </a:t>
            </a:r>
            <a:endParaRPr lang="en-US" sz="2800" dirty="0"/>
          </a:p>
        </p:txBody>
      </p:sp>
    </p:spTree>
    <p:extLst>
      <p:ext uri="{BB962C8B-B14F-4D97-AF65-F5344CB8AC3E}">
        <p14:creationId xmlns:p14="http://schemas.microsoft.com/office/powerpoint/2010/main" val="3263421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9054" y="185489"/>
            <a:ext cx="8405891" cy="646331"/>
          </a:xfrm>
          <a:prstGeom prst="rect">
            <a:avLst/>
          </a:prstGeom>
        </p:spPr>
        <p:txBody>
          <a:bodyPr wrap="none">
            <a:spAutoFit/>
          </a:bodyPr>
          <a:lstStyle/>
          <a:p>
            <a:r>
              <a:rPr lang="en-US" sz="3600" b="1" dirty="0"/>
              <a:t>Step 3 – Understand Your Key Stakeholders</a:t>
            </a:r>
          </a:p>
        </p:txBody>
      </p:sp>
      <p:pic>
        <p:nvPicPr>
          <p:cNvPr id="2" name="Picture 1"/>
          <p:cNvPicPr>
            <a:picLocks noChangeAspect="1"/>
          </p:cNvPicPr>
          <p:nvPr/>
        </p:nvPicPr>
        <p:blipFill>
          <a:blip r:embed="rId3"/>
          <a:stretch>
            <a:fillRect/>
          </a:stretch>
        </p:blipFill>
        <p:spPr>
          <a:xfrm>
            <a:off x="476452" y="1308664"/>
            <a:ext cx="4752895" cy="4195127"/>
          </a:xfrm>
          <a:prstGeom prst="rect">
            <a:avLst/>
          </a:prstGeom>
          <a:ln w="41275">
            <a:solidFill>
              <a:schemeClr val="tx1"/>
            </a:solidFill>
          </a:ln>
        </p:spPr>
      </p:pic>
      <p:sp>
        <p:nvSpPr>
          <p:cNvPr id="4" name="Rectangle 3"/>
          <p:cNvSpPr/>
          <p:nvPr/>
        </p:nvSpPr>
        <p:spPr>
          <a:xfrm>
            <a:off x="5474915" y="1436581"/>
            <a:ext cx="3576320" cy="2800767"/>
          </a:xfrm>
          <a:prstGeom prst="rect">
            <a:avLst/>
          </a:prstGeom>
        </p:spPr>
        <p:txBody>
          <a:bodyPr wrap="square">
            <a:spAutoFit/>
          </a:bodyPr>
          <a:lstStyle/>
          <a:p>
            <a:r>
              <a:rPr lang="en-US" sz="2800" b="1" u="sng" dirty="0" smtClean="0"/>
              <a:t>Advocacy Level Coding</a:t>
            </a:r>
            <a:br>
              <a:rPr lang="en-US" sz="2800" b="1" u="sng" dirty="0" smtClean="0"/>
            </a:br>
            <a:endParaRPr lang="en-US" sz="2800" b="1" u="sng" dirty="0" smtClean="0"/>
          </a:p>
          <a:p>
            <a:pPr marL="342900" indent="-342900">
              <a:buFont typeface="Arial" panose="020B0604020202020204" pitchFamily="34" charset="0"/>
              <a:buChar char="•"/>
            </a:pPr>
            <a:r>
              <a:rPr lang="en-US" sz="2400" b="1" dirty="0" smtClean="0"/>
              <a:t>Advocates </a:t>
            </a:r>
            <a:r>
              <a:rPr lang="en-US" sz="2400" b="1" dirty="0"/>
              <a:t>and supporters in </a:t>
            </a:r>
            <a:r>
              <a:rPr lang="en-US" sz="2400" b="1" dirty="0" smtClean="0"/>
              <a:t>green</a:t>
            </a:r>
          </a:p>
          <a:p>
            <a:pPr marL="342900" indent="-342900">
              <a:buFont typeface="Arial" panose="020B0604020202020204" pitchFamily="34" charset="0"/>
              <a:buChar char="•"/>
            </a:pPr>
            <a:r>
              <a:rPr lang="en-US" sz="2400" b="1" dirty="0" smtClean="0"/>
              <a:t>Blockers </a:t>
            </a:r>
            <a:r>
              <a:rPr lang="en-US" sz="2400" b="1" dirty="0"/>
              <a:t>and critics in </a:t>
            </a:r>
            <a:r>
              <a:rPr lang="en-US" sz="2400" b="1" dirty="0" smtClean="0"/>
              <a:t>red</a:t>
            </a:r>
          </a:p>
          <a:p>
            <a:pPr marL="342900" indent="-342900">
              <a:buFont typeface="Arial" panose="020B0604020202020204" pitchFamily="34" charset="0"/>
              <a:buChar char="•"/>
            </a:pPr>
            <a:r>
              <a:rPr lang="en-US" sz="2400" b="1" dirty="0" smtClean="0"/>
              <a:t>Neutral </a:t>
            </a:r>
            <a:r>
              <a:rPr lang="en-US" sz="2400" b="1" dirty="0"/>
              <a:t>in orange.</a:t>
            </a:r>
          </a:p>
        </p:txBody>
      </p:sp>
      <p:sp>
        <p:nvSpPr>
          <p:cNvPr id="6" name="Rectangle 5"/>
          <p:cNvSpPr/>
          <p:nvPr/>
        </p:nvSpPr>
        <p:spPr>
          <a:xfrm>
            <a:off x="1309836" y="5875044"/>
            <a:ext cx="6194306" cy="369332"/>
          </a:xfrm>
          <a:prstGeom prst="rect">
            <a:avLst/>
          </a:prstGeom>
        </p:spPr>
        <p:txBody>
          <a:bodyPr wrap="square">
            <a:spAutoFit/>
          </a:bodyPr>
          <a:lstStyle/>
          <a:p>
            <a:r>
              <a:rPr lang="en-US" b="1" dirty="0"/>
              <a:t>https://www.mindtools.com/pages/article/newPPM_07.htm#</a:t>
            </a:r>
          </a:p>
        </p:txBody>
      </p:sp>
      <p:sp>
        <p:nvSpPr>
          <p:cNvPr id="5" name="TextBox 4"/>
          <p:cNvSpPr txBox="1"/>
          <p:nvPr/>
        </p:nvSpPr>
        <p:spPr>
          <a:xfrm>
            <a:off x="1681019" y="790543"/>
            <a:ext cx="3704156" cy="461665"/>
          </a:xfrm>
          <a:prstGeom prst="rect">
            <a:avLst/>
          </a:prstGeom>
          <a:noFill/>
        </p:spPr>
        <p:txBody>
          <a:bodyPr wrap="none" rtlCol="0">
            <a:spAutoFit/>
          </a:bodyPr>
          <a:lstStyle/>
          <a:p>
            <a:pPr marL="342900" indent="-342900">
              <a:buFont typeface="Arial" panose="020B0604020202020204" pitchFamily="34" charset="0"/>
              <a:buChar char="•"/>
            </a:pPr>
            <a:r>
              <a:rPr lang="en-US" sz="2400" b="1" dirty="0" smtClean="0"/>
              <a:t>Choose five stakeholders</a:t>
            </a:r>
            <a:endParaRPr lang="en-US" sz="2400" b="1" dirty="0"/>
          </a:p>
        </p:txBody>
      </p:sp>
      <p:grpSp>
        <p:nvGrpSpPr>
          <p:cNvPr id="7" name="Group 6"/>
          <p:cNvGrpSpPr/>
          <p:nvPr/>
        </p:nvGrpSpPr>
        <p:grpSpPr>
          <a:xfrm>
            <a:off x="228600" y="5875044"/>
            <a:ext cx="8691622" cy="754356"/>
            <a:chOff x="228600" y="5875044"/>
            <a:chExt cx="8691622" cy="754356"/>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2869409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430" y="643599"/>
            <a:ext cx="6083139" cy="1015663"/>
          </a:xfrm>
          <a:prstGeom prst="rect">
            <a:avLst/>
          </a:prstGeom>
        </p:spPr>
        <p:txBody>
          <a:bodyPr wrap="none">
            <a:spAutoFit/>
          </a:bodyPr>
          <a:lstStyle/>
          <a:p>
            <a:pPr algn="ctr"/>
            <a:r>
              <a:rPr lang="en-US" sz="3600" b="1" dirty="0" smtClean="0"/>
              <a:t>Manage Your Stakeholders</a:t>
            </a:r>
            <a:br>
              <a:rPr lang="en-US" sz="3600" b="1" dirty="0" smtClean="0"/>
            </a:br>
            <a:r>
              <a:rPr lang="en-US" sz="2400" b="1" dirty="0" smtClean="0"/>
              <a:t>(Planning Communication with Stakeholders)</a:t>
            </a:r>
            <a:endParaRPr lang="en-US" sz="2400" b="1" dirty="0"/>
          </a:p>
        </p:txBody>
      </p:sp>
      <p:pic>
        <p:nvPicPr>
          <p:cNvPr id="11266" name="Picture 2" descr="https://www.mindtools.com/images/tooltip/reading-plus-gr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538" y="-938213"/>
            <a:ext cx="104775" cy="104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1450908"/>
            <a:ext cx="8961120" cy="4801314"/>
          </a:xfrm>
          <a:prstGeom prst="rect">
            <a:avLst/>
          </a:prstGeom>
        </p:spPr>
        <p:txBody>
          <a:bodyPr wrap="square">
            <a:spAutoFit/>
          </a:bodyPr>
          <a:lstStyle/>
          <a:p>
            <a:r>
              <a:rPr lang="en-US" dirty="0"/>
              <a:t>1. </a:t>
            </a:r>
            <a:r>
              <a:rPr lang="en-US" b="1" dirty="0" smtClean="0"/>
              <a:t>Use Maps and Power/Interest Grid: </a:t>
            </a:r>
            <a:r>
              <a:rPr lang="en-US" dirty="0" smtClean="0"/>
              <a:t>Use</a:t>
            </a:r>
            <a:r>
              <a:rPr lang="en-US" b="1" dirty="0" smtClean="0"/>
              <a:t> </a:t>
            </a:r>
            <a:r>
              <a:rPr lang="en-US" dirty="0"/>
              <a:t>i</a:t>
            </a:r>
            <a:r>
              <a:rPr lang="en-US" dirty="0" smtClean="0"/>
              <a:t>nformation to identify five stakeholders on whom you will focus.</a:t>
            </a:r>
            <a:endParaRPr lang="en-US" dirty="0"/>
          </a:p>
          <a:p>
            <a:endParaRPr lang="en-US" dirty="0"/>
          </a:p>
          <a:p>
            <a:r>
              <a:rPr lang="en-US" b="1" dirty="0" smtClean="0"/>
              <a:t>2</a:t>
            </a:r>
            <a:r>
              <a:rPr lang="en-US" b="1" dirty="0"/>
              <a:t>. Plan Your Approach to Stakeholder </a:t>
            </a:r>
            <a:r>
              <a:rPr lang="en-US" b="1" dirty="0" smtClean="0"/>
              <a:t>Management:  </a:t>
            </a:r>
            <a:r>
              <a:rPr lang="en-US" dirty="0" smtClean="0"/>
              <a:t>- What help do </a:t>
            </a:r>
            <a:r>
              <a:rPr lang="en-US" dirty="0"/>
              <a:t>you </a:t>
            </a:r>
            <a:r>
              <a:rPr lang="en-US" dirty="0" smtClean="0"/>
              <a:t>need? How much time will need to be invested manage and communicate  with stakeholders? </a:t>
            </a:r>
            <a:br>
              <a:rPr lang="en-US" dirty="0" smtClean="0"/>
            </a:br>
            <a:endParaRPr lang="en-US" dirty="0"/>
          </a:p>
          <a:p>
            <a:r>
              <a:rPr lang="en-US" b="1" dirty="0"/>
              <a:t>3. </a:t>
            </a:r>
            <a:r>
              <a:rPr lang="en-US" b="1" dirty="0" smtClean="0"/>
              <a:t>Identify What </a:t>
            </a:r>
            <a:r>
              <a:rPr lang="en-US" b="1" dirty="0"/>
              <a:t>You Want From Each </a:t>
            </a:r>
            <a:r>
              <a:rPr lang="en-US" b="1" dirty="0" smtClean="0"/>
              <a:t>Stakeholder: </a:t>
            </a:r>
            <a:r>
              <a:rPr lang="en-US" dirty="0" smtClean="0"/>
              <a:t>What  </a:t>
            </a:r>
            <a:r>
              <a:rPr lang="en-US" dirty="0"/>
              <a:t>levels of support </a:t>
            </a:r>
            <a:r>
              <a:rPr lang="en-US" dirty="0" smtClean="0"/>
              <a:t>do you </a:t>
            </a:r>
            <a:r>
              <a:rPr lang="en-US" dirty="0"/>
              <a:t>want from </a:t>
            </a:r>
            <a:r>
              <a:rPr lang="en-US" dirty="0" smtClean="0"/>
              <a:t>them? What </a:t>
            </a:r>
            <a:r>
              <a:rPr lang="en-US" dirty="0"/>
              <a:t>roles </a:t>
            </a:r>
            <a:r>
              <a:rPr lang="en-US" dirty="0" smtClean="0"/>
              <a:t>would you </a:t>
            </a:r>
            <a:r>
              <a:rPr lang="en-US" dirty="0"/>
              <a:t>like them to play (if any</a:t>
            </a:r>
            <a:r>
              <a:rPr lang="en-US" dirty="0" smtClean="0"/>
              <a:t>)?  What actions would you </a:t>
            </a:r>
            <a:r>
              <a:rPr lang="en-US" dirty="0"/>
              <a:t>like them to </a:t>
            </a:r>
            <a:r>
              <a:rPr lang="en-US" dirty="0" smtClean="0"/>
              <a:t>perform?  </a:t>
            </a:r>
            <a:br>
              <a:rPr lang="en-US" dirty="0" smtClean="0"/>
            </a:br>
            <a:endParaRPr lang="en-US" dirty="0"/>
          </a:p>
          <a:p>
            <a:r>
              <a:rPr lang="en-US" b="1" dirty="0"/>
              <a:t>4. Identify the </a:t>
            </a:r>
            <a:r>
              <a:rPr lang="en-US" b="1" dirty="0" smtClean="0"/>
              <a:t>Messages: </a:t>
            </a:r>
            <a:r>
              <a:rPr lang="en-US" dirty="0"/>
              <a:t>You Need to </a:t>
            </a:r>
            <a:r>
              <a:rPr lang="en-US" dirty="0" smtClean="0"/>
              <a:t>Convey to </a:t>
            </a:r>
            <a:r>
              <a:rPr lang="en-US" dirty="0"/>
              <a:t>your stakeholders to persuade them to support you and engage with your projects or goals. </a:t>
            </a:r>
            <a:endParaRPr lang="en-US" dirty="0" smtClean="0"/>
          </a:p>
          <a:p>
            <a:endParaRPr lang="en-US" dirty="0"/>
          </a:p>
          <a:p>
            <a:r>
              <a:rPr lang="en-US" b="1" dirty="0" smtClean="0"/>
              <a:t>5</a:t>
            </a:r>
            <a:r>
              <a:rPr lang="en-US" b="1" dirty="0"/>
              <a:t>. Identify Actions and </a:t>
            </a:r>
            <a:r>
              <a:rPr lang="en-US" b="1" dirty="0" smtClean="0"/>
              <a:t>Communications </a:t>
            </a:r>
            <a:r>
              <a:rPr lang="en-US" dirty="0" smtClean="0"/>
              <a:t>– What do you </a:t>
            </a:r>
            <a:r>
              <a:rPr lang="en-US" dirty="0"/>
              <a:t>need to do to win and manage the support of these </a:t>
            </a:r>
            <a:r>
              <a:rPr lang="en-US" dirty="0" smtClean="0"/>
              <a:t>stakeholders? </a:t>
            </a:r>
            <a:r>
              <a:rPr lang="en-US" dirty="0"/>
              <a:t>With the time and resource you have </a:t>
            </a:r>
            <a:r>
              <a:rPr lang="en-US" dirty="0" smtClean="0"/>
              <a:t>available, </a:t>
            </a:r>
            <a:r>
              <a:rPr lang="en-US" dirty="0"/>
              <a:t>how </a:t>
            </a:r>
            <a:r>
              <a:rPr lang="en-US" dirty="0" smtClean="0"/>
              <a:t>will you manage </a:t>
            </a:r>
            <a:r>
              <a:rPr lang="en-US" dirty="0"/>
              <a:t>the communication to and the input from your stakeholders</a:t>
            </a:r>
            <a:r>
              <a:rPr lang="en-US" dirty="0" smtClean="0"/>
              <a:t>.?</a:t>
            </a:r>
          </a:p>
          <a:p>
            <a:endParaRPr lang="en-US" dirty="0"/>
          </a:p>
        </p:txBody>
      </p:sp>
      <p:grpSp>
        <p:nvGrpSpPr>
          <p:cNvPr id="5" name="Group 4"/>
          <p:cNvGrpSpPr/>
          <p:nvPr/>
        </p:nvGrpSpPr>
        <p:grpSpPr>
          <a:xfrm>
            <a:off x="228600" y="5875044"/>
            <a:ext cx="8691622" cy="754356"/>
            <a:chOff x="228600" y="5875044"/>
            <a:chExt cx="8691622" cy="754356"/>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10" name="Picture 9"/>
          <p:cNvPicPr>
            <a:picLocks noChangeAspect="1"/>
          </p:cNvPicPr>
          <p:nvPr/>
        </p:nvPicPr>
        <p:blipFill>
          <a:blip r:embed="rId6"/>
          <a:stretch>
            <a:fillRect/>
          </a:stretch>
        </p:blipFill>
        <p:spPr>
          <a:xfrm>
            <a:off x="3139494" y="111873"/>
            <a:ext cx="3344927" cy="573816"/>
          </a:xfrm>
          <a:prstGeom prst="rect">
            <a:avLst/>
          </a:prstGeom>
          <a:ln w="41275">
            <a:solidFill>
              <a:schemeClr val="tx1"/>
            </a:solidFill>
          </a:ln>
        </p:spPr>
      </p:pic>
    </p:spTree>
    <p:extLst>
      <p:ext uri="{BB962C8B-B14F-4D97-AF65-F5344CB8AC3E}">
        <p14:creationId xmlns:p14="http://schemas.microsoft.com/office/powerpoint/2010/main" val="1953656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8884" y="858969"/>
            <a:ext cx="5423216" cy="584775"/>
          </a:xfrm>
          <a:prstGeom prst="rect">
            <a:avLst/>
          </a:prstGeom>
        </p:spPr>
        <p:txBody>
          <a:bodyPr wrap="none">
            <a:spAutoFit/>
          </a:bodyPr>
          <a:lstStyle/>
          <a:p>
            <a:r>
              <a:rPr lang="en-US" sz="3200" b="1" dirty="0" smtClean="0"/>
              <a:t>Manage Your </a:t>
            </a:r>
            <a:r>
              <a:rPr lang="en-US" sz="3200" b="1" dirty="0"/>
              <a:t>Key Stakeholders</a:t>
            </a:r>
          </a:p>
        </p:txBody>
      </p:sp>
      <p:pic>
        <p:nvPicPr>
          <p:cNvPr id="11266" name="Picture 2" descr="https://www.mindtools.com/images/tooltip/reading-plus-gr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538" y="-93821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65379" y="1443744"/>
            <a:ext cx="7126178" cy="4305252"/>
          </a:xfrm>
          <a:prstGeom prst="rect">
            <a:avLst/>
          </a:prstGeom>
          <a:ln w="41275">
            <a:solidFill>
              <a:schemeClr val="tx1"/>
            </a:solidFill>
          </a:ln>
        </p:spPr>
      </p:pic>
      <p:grpSp>
        <p:nvGrpSpPr>
          <p:cNvPr id="6" name="Group 5"/>
          <p:cNvGrpSpPr/>
          <p:nvPr/>
        </p:nvGrpSpPr>
        <p:grpSpPr>
          <a:xfrm>
            <a:off x="228600" y="5875044"/>
            <a:ext cx="8691622" cy="754356"/>
            <a:chOff x="228600" y="5875044"/>
            <a:chExt cx="8691622" cy="754356"/>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10" name="Picture 9"/>
          <p:cNvPicPr>
            <a:picLocks noChangeAspect="1"/>
          </p:cNvPicPr>
          <p:nvPr/>
        </p:nvPicPr>
        <p:blipFill>
          <a:blip r:embed="rId7"/>
          <a:stretch>
            <a:fillRect/>
          </a:stretch>
        </p:blipFill>
        <p:spPr>
          <a:xfrm>
            <a:off x="2938030" y="157192"/>
            <a:ext cx="3344927" cy="573816"/>
          </a:xfrm>
          <a:prstGeom prst="rect">
            <a:avLst/>
          </a:prstGeom>
          <a:ln w="41275">
            <a:solidFill>
              <a:schemeClr val="tx1"/>
            </a:solidFill>
          </a:ln>
        </p:spPr>
      </p:pic>
    </p:spTree>
    <p:extLst>
      <p:ext uri="{BB962C8B-B14F-4D97-AF65-F5344CB8AC3E}">
        <p14:creationId xmlns:p14="http://schemas.microsoft.com/office/powerpoint/2010/main" val="3596874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5645" y="1100308"/>
            <a:ext cx="6776027" cy="1196684"/>
          </a:xfrm>
          <a:prstGeom prst="rect">
            <a:avLst/>
          </a:prstGeom>
          <a:ln w="44450">
            <a:solidFill>
              <a:schemeClr val="tx1"/>
            </a:solidFill>
          </a:ln>
        </p:spPr>
      </p:pic>
      <p:sp>
        <p:nvSpPr>
          <p:cNvPr id="5" name="Rectangle 4"/>
          <p:cNvSpPr/>
          <p:nvPr/>
        </p:nvSpPr>
        <p:spPr>
          <a:xfrm>
            <a:off x="916709" y="2499794"/>
            <a:ext cx="7310582"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smtClean="0">
                <a:hlinkClick r:id="rId4"/>
              </a:rPr>
              <a:t>http://ctb.ku.edu/en/table-of-contents/participation/encouraging-involvement/involve-those-affected/main</a:t>
            </a:r>
            <a:endParaRPr lang="en-US" sz="1200" dirty="0"/>
          </a:p>
        </p:txBody>
      </p:sp>
      <p:sp>
        <p:nvSpPr>
          <p:cNvPr id="6" name="Title 1"/>
          <p:cNvSpPr txBox="1">
            <a:spLocks/>
          </p:cNvSpPr>
          <p:nvPr/>
        </p:nvSpPr>
        <p:spPr>
          <a:xfrm>
            <a:off x="2897433" y="238707"/>
            <a:ext cx="3349133" cy="826797"/>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smtClean="0">
                <a:latin typeface="Tahoma" panose="020B0604030504040204" pitchFamily="34" charset="0"/>
                <a:ea typeface="Tahoma" panose="020B0604030504040204" pitchFamily="34" charset="0"/>
                <a:cs typeface="Tahoma" panose="020B0604030504040204" pitchFamily="34" charset="0"/>
              </a:rPr>
              <a:t>Last Words</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5"/>
          <a:stretch>
            <a:fillRect/>
          </a:stretch>
        </p:blipFill>
        <p:spPr>
          <a:xfrm>
            <a:off x="2302452" y="2953313"/>
            <a:ext cx="4705350" cy="1476375"/>
          </a:xfrm>
          <a:prstGeom prst="rect">
            <a:avLst/>
          </a:prstGeom>
          <a:ln w="41275">
            <a:solidFill>
              <a:schemeClr val="tx1"/>
            </a:solidFill>
          </a:ln>
        </p:spPr>
      </p:pic>
      <p:grpSp>
        <p:nvGrpSpPr>
          <p:cNvPr id="2" name="Group 1"/>
          <p:cNvGrpSpPr/>
          <p:nvPr/>
        </p:nvGrpSpPr>
        <p:grpSpPr>
          <a:xfrm>
            <a:off x="137785" y="4746401"/>
            <a:ext cx="4760786" cy="926453"/>
            <a:chOff x="-508760" y="4728473"/>
            <a:chExt cx="4760786" cy="926453"/>
          </a:xfrm>
        </p:grpSpPr>
        <p:sp>
          <p:nvSpPr>
            <p:cNvPr id="7" name="Rectangle 6"/>
            <p:cNvSpPr/>
            <p:nvPr/>
          </p:nvSpPr>
          <p:spPr>
            <a:xfrm>
              <a:off x="-508760" y="5377927"/>
              <a:ext cx="4760786"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smtClean="0">
                  <a:hlinkClick r:id="rId6"/>
                </a:rPr>
                <a:t>https://www.mindtools.com/pages/article/newPPM_07.htm#Interactive</a:t>
              </a:r>
              <a:endParaRPr lang="en-US" sz="1200" dirty="0"/>
            </a:p>
          </p:txBody>
        </p:sp>
        <p:pic>
          <p:nvPicPr>
            <p:cNvPr id="10" name="Picture 9"/>
            <p:cNvPicPr>
              <a:picLocks noChangeAspect="1"/>
            </p:cNvPicPr>
            <p:nvPr/>
          </p:nvPicPr>
          <p:blipFill>
            <a:blip r:embed="rId7"/>
            <a:stretch>
              <a:fillRect/>
            </a:stretch>
          </p:blipFill>
          <p:spPr>
            <a:xfrm>
              <a:off x="419100" y="4728473"/>
              <a:ext cx="2733531" cy="573816"/>
            </a:xfrm>
            <a:prstGeom prst="rect">
              <a:avLst/>
            </a:prstGeom>
            <a:noFill/>
            <a:ln w="41275">
              <a:solidFill>
                <a:schemeClr val="tx1"/>
              </a:solidFill>
            </a:ln>
          </p:spPr>
        </p:pic>
      </p:grpSp>
      <p:grpSp>
        <p:nvGrpSpPr>
          <p:cNvPr id="3" name="Group 2"/>
          <p:cNvGrpSpPr/>
          <p:nvPr/>
        </p:nvGrpSpPr>
        <p:grpSpPr>
          <a:xfrm>
            <a:off x="5034554" y="4746401"/>
            <a:ext cx="3946495" cy="926454"/>
            <a:chOff x="5034554" y="4746401"/>
            <a:chExt cx="3946495" cy="926454"/>
          </a:xfrm>
        </p:grpSpPr>
        <p:pic>
          <p:nvPicPr>
            <p:cNvPr id="11" name="Picture 10"/>
            <p:cNvPicPr>
              <a:picLocks noChangeAspect="1"/>
            </p:cNvPicPr>
            <p:nvPr/>
          </p:nvPicPr>
          <p:blipFill>
            <a:blip r:embed="rId8"/>
            <a:stretch>
              <a:fillRect/>
            </a:stretch>
          </p:blipFill>
          <p:spPr>
            <a:xfrm>
              <a:off x="5034554" y="4746401"/>
              <a:ext cx="3344927" cy="573816"/>
            </a:xfrm>
            <a:prstGeom prst="rect">
              <a:avLst/>
            </a:prstGeom>
            <a:ln w="41275">
              <a:solidFill>
                <a:schemeClr val="tx1"/>
              </a:solidFill>
            </a:ln>
          </p:spPr>
        </p:pic>
        <p:sp>
          <p:nvSpPr>
            <p:cNvPr id="12" name="Rectangle 11"/>
            <p:cNvSpPr/>
            <p:nvPr/>
          </p:nvSpPr>
          <p:spPr>
            <a:xfrm>
              <a:off x="5034554" y="5395856"/>
              <a:ext cx="3946495"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smtClean="0">
                  <a:hlinkClick r:id="rId9"/>
                </a:rPr>
                <a:t>https://www.mindtools.com/pages/article/newPPM_08.htm</a:t>
              </a:r>
              <a:endParaRPr lang="en-US" sz="1200" dirty="0"/>
            </a:p>
          </p:txBody>
        </p:sp>
      </p:grpSp>
      <p:grpSp>
        <p:nvGrpSpPr>
          <p:cNvPr id="13" name="Group 12"/>
          <p:cNvGrpSpPr/>
          <p:nvPr/>
        </p:nvGrpSpPr>
        <p:grpSpPr>
          <a:xfrm>
            <a:off x="228600" y="5875044"/>
            <a:ext cx="8691622" cy="754356"/>
            <a:chOff x="228600" y="5875044"/>
            <a:chExt cx="8691622" cy="754356"/>
          </a:xfrm>
        </p:grpSpPr>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4260360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Post Session Five-Minute Writing Reflection.</a:t>
            </a:r>
          </a:p>
        </p:txBody>
      </p:sp>
      <p:sp>
        <p:nvSpPr>
          <p:cNvPr id="3" name="Content Placeholder 2"/>
          <p:cNvSpPr>
            <a:spLocks noGrp="1"/>
          </p:cNvSpPr>
          <p:nvPr>
            <p:ph idx="1"/>
          </p:nvPr>
        </p:nvSpPr>
        <p:spPr/>
        <p:txBody>
          <a:bodyPr/>
          <a:lstStyle/>
          <a:p>
            <a:r>
              <a:rPr lang="en-US" dirty="0" smtClean="0"/>
              <a:t>What </a:t>
            </a:r>
            <a:r>
              <a:rPr lang="en-US" dirty="0"/>
              <a:t>did you learn about involving stakeholders in messy problems?  How have your views been informed by the rest of this activity and interactions with the group? What new insights do you take away?</a:t>
            </a:r>
          </a:p>
          <a:p>
            <a:endParaRPr lang="en-US" dirty="0"/>
          </a:p>
          <a:p>
            <a:endParaRPr lang="en-US" dirty="0"/>
          </a:p>
        </p:txBody>
      </p:sp>
    </p:spTree>
    <p:extLst>
      <p:ext uri="{BB962C8B-B14F-4D97-AF65-F5344CB8AC3E}">
        <p14:creationId xmlns:p14="http://schemas.microsoft.com/office/powerpoint/2010/main" val="2863804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79" y="898514"/>
            <a:ext cx="7068841" cy="4962525"/>
          </a:xfrm>
          <a:prstGeom prst="rect">
            <a:avLst/>
          </a:prstGeom>
        </p:spPr>
      </p:pic>
      <p:sp>
        <p:nvSpPr>
          <p:cNvPr id="4" name="TextBox 3"/>
          <p:cNvSpPr txBox="1"/>
          <p:nvPr/>
        </p:nvSpPr>
        <p:spPr>
          <a:xfrm>
            <a:off x="1019650" y="5861039"/>
            <a:ext cx="6853799" cy="369332"/>
          </a:xfrm>
          <a:prstGeom prst="rect">
            <a:avLst/>
          </a:prstGeom>
          <a:noFill/>
        </p:spPr>
        <p:txBody>
          <a:bodyPr wrap="none" rtlCol="0">
            <a:spAutoFit/>
          </a:bodyPr>
          <a:lstStyle/>
          <a:p>
            <a:r>
              <a:rPr lang="en-US" b="1" dirty="0" smtClean="0"/>
              <a:t>In Gosselin, 2015; Characteristics Adapted from Friend and Cook, 1996</a:t>
            </a:r>
            <a:endParaRPr lang="en-US" b="1" dirty="0"/>
          </a:p>
        </p:txBody>
      </p:sp>
      <p:cxnSp>
        <p:nvCxnSpPr>
          <p:cNvPr id="8" name="Straight Arrow Connector 7"/>
          <p:cNvCxnSpPr/>
          <p:nvPr/>
        </p:nvCxnSpPr>
        <p:spPr>
          <a:xfrm flipH="1">
            <a:off x="7306524" y="4419600"/>
            <a:ext cx="1455392" cy="0"/>
          </a:xfrm>
          <a:prstGeom prst="straightConnector1">
            <a:avLst/>
          </a:prstGeom>
          <a:ln w="203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62200" y="5247134"/>
            <a:ext cx="1391265" cy="0"/>
          </a:xfrm>
          <a:prstGeom prst="straightConnector1">
            <a:avLst/>
          </a:prstGeom>
          <a:ln w="203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28600" y="5875044"/>
            <a:ext cx="8691622" cy="754356"/>
            <a:chOff x="228600" y="5875044"/>
            <a:chExt cx="8691622" cy="754356"/>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2" name="TextBox 1"/>
          <p:cNvSpPr txBox="1"/>
          <p:nvPr/>
        </p:nvSpPr>
        <p:spPr>
          <a:xfrm>
            <a:off x="5054221" y="4985524"/>
            <a:ext cx="2204193" cy="523220"/>
          </a:xfrm>
          <a:prstGeom prst="rect">
            <a:avLst/>
          </a:prstGeom>
          <a:noFill/>
        </p:spPr>
        <p:txBody>
          <a:bodyPr wrap="none" rtlCol="0">
            <a:spAutoFit/>
          </a:bodyPr>
          <a:lstStyle/>
          <a:p>
            <a:r>
              <a:rPr lang="en-US" sz="2800" b="1" dirty="0" smtClean="0"/>
              <a:t> </a:t>
            </a:r>
            <a:r>
              <a:rPr lang="en-US" sz="2400" b="1" dirty="0" smtClean="0"/>
              <a:t>(Shared Vision)</a:t>
            </a:r>
            <a:endParaRPr lang="en-US" sz="2400" b="1" dirty="0"/>
          </a:p>
        </p:txBody>
      </p:sp>
      <p:sp>
        <p:nvSpPr>
          <p:cNvPr id="5" name="TextBox 4"/>
          <p:cNvSpPr txBox="1"/>
          <p:nvPr/>
        </p:nvSpPr>
        <p:spPr>
          <a:xfrm>
            <a:off x="352812" y="183626"/>
            <a:ext cx="8567410" cy="707886"/>
          </a:xfrm>
          <a:prstGeom prst="rect">
            <a:avLst/>
          </a:prstGeom>
          <a:noFill/>
        </p:spPr>
        <p:txBody>
          <a:bodyPr wrap="none" rtlCol="0">
            <a:spAutoFit/>
          </a:bodyPr>
          <a:lstStyle/>
          <a:p>
            <a:r>
              <a:rPr lang="en-US" sz="4000" b="1" dirty="0" smtClean="0"/>
              <a:t>Reflect: Characteristics of Collaboration</a:t>
            </a:r>
            <a:endParaRPr lang="en-US" sz="4000" b="1" dirty="0"/>
          </a:p>
        </p:txBody>
      </p:sp>
    </p:spTree>
    <p:extLst>
      <p:ext uri="{BB962C8B-B14F-4D97-AF65-F5344CB8AC3E}">
        <p14:creationId xmlns:p14="http://schemas.microsoft.com/office/powerpoint/2010/main" val="206983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a:srcRect l="11758" t="9736" r="-230"/>
          <a:stretch/>
        </p:blipFill>
        <p:spPr>
          <a:xfrm>
            <a:off x="1055972" y="1149971"/>
            <a:ext cx="7032056" cy="4632581"/>
          </a:xfrm>
          <a:prstGeom prst="rect">
            <a:avLst/>
          </a:prstGeom>
          <a:solidFill>
            <a:schemeClr val="bg1"/>
          </a:solidFill>
          <a:ln>
            <a:solidFill>
              <a:schemeClr val="bg1"/>
            </a:solidFill>
          </a:ln>
        </p:spPr>
      </p:pic>
      <p:sp>
        <p:nvSpPr>
          <p:cNvPr id="2" name="Rectangle 1"/>
          <p:cNvSpPr/>
          <p:nvPr>
            <p:custDataLst>
              <p:tags r:id="rId2"/>
            </p:custDataLst>
          </p:nvPr>
        </p:nvSpPr>
        <p:spPr>
          <a:xfrm>
            <a:off x="609600" y="0"/>
            <a:ext cx="7924800" cy="1200329"/>
          </a:xfrm>
          <a:prstGeom prst="rect">
            <a:avLst/>
          </a:prstGeom>
        </p:spPr>
        <p:txBody>
          <a:bodyPr wrap="square">
            <a:spAutoFit/>
          </a:bodyPr>
          <a:lstStyle/>
          <a:p>
            <a:pPr algn="ctr"/>
            <a:r>
              <a:rPr lang="en-US" sz="3600" b="1" dirty="0" smtClean="0">
                <a:latin typeface="Calibri" panose="020F0502020204030204" pitchFamily="34" charset="0"/>
                <a:ea typeface="Calibri" panose="020F0502020204030204" pitchFamily="34" charset="0"/>
                <a:cs typeface="Times New Roman" panose="02020603050405020304" pitchFamily="18" charset="0"/>
              </a:rPr>
              <a:t>Framework: Collaborative Leadership Action Model (Gosselin 2015)</a:t>
            </a:r>
            <a:endParaRPr lang="en-US" sz="3600" dirty="0"/>
          </a:p>
        </p:txBody>
      </p:sp>
      <p:grpSp>
        <p:nvGrpSpPr>
          <p:cNvPr id="9" name="Group 8"/>
          <p:cNvGrpSpPr/>
          <p:nvPr/>
        </p:nvGrpSpPr>
        <p:grpSpPr>
          <a:xfrm>
            <a:off x="228600" y="5875044"/>
            <a:ext cx="8691622" cy="754356"/>
            <a:chOff x="228600" y="5875044"/>
            <a:chExt cx="8691622" cy="754356"/>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cxnSp>
        <p:nvCxnSpPr>
          <p:cNvPr id="12" name="Straight Arrow Connector 11"/>
          <p:cNvCxnSpPr/>
          <p:nvPr/>
        </p:nvCxnSpPr>
        <p:spPr>
          <a:xfrm>
            <a:off x="7340067" y="1620019"/>
            <a:ext cx="0" cy="1138086"/>
          </a:xfrm>
          <a:prstGeom prst="straightConnector1">
            <a:avLst/>
          </a:prstGeom>
          <a:ln w="168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686555" y="5052447"/>
            <a:ext cx="1162045" cy="12322"/>
          </a:xfrm>
          <a:prstGeom prst="straightConnector1">
            <a:avLst/>
          </a:prstGeom>
          <a:ln w="168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19200" y="5052447"/>
            <a:ext cx="1114016" cy="6161"/>
          </a:xfrm>
          <a:prstGeom prst="straightConnector1">
            <a:avLst/>
          </a:prstGeom>
          <a:ln w="168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248371" y="3494671"/>
            <a:ext cx="1561518" cy="369332"/>
          </a:xfrm>
          <a:prstGeom prst="rect">
            <a:avLst/>
          </a:prstGeom>
          <a:noFill/>
        </p:spPr>
        <p:txBody>
          <a:bodyPr wrap="none" rtlCol="0">
            <a:spAutoFit/>
          </a:bodyPr>
          <a:lstStyle/>
          <a:p>
            <a:r>
              <a:rPr lang="en-US" b="1" dirty="0" smtClean="0"/>
              <a:t>(Stakeholders)</a:t>
            </a:r>
            <a:endParaRPr lang="en-US" b="1" dirty="0"/>
          </a:p>
        </p:txBody>
      </p:sp>
    </p:spTree>
    <p:custDataLst>
      <p:tags r:id="rId1"/>
    </p:custDataLst>
    <p:extLst>
      <p:ext uri="{BB962C8B-B14F-4D97-AF65-F5344CB8AC3E}">
        <p14:creationId xmlns:p14="http://schemas.microsoft.com/office/powerpoint/2010/main" val="217864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5645" y="1100308"/>
            <a:ext cx="6776027" cy="1196684"/>
          </a:xfrm>
          <a:prstGeom prst="rect">
            <a:avLst/>
          </a:prstGeom>
          <a:ln w="44450">
            <a:solidFill>
              <a:schemeClr val="tx1"/>
            </a:solidFill>
          </a:ln>
        </p:spPr>
      </p:pic>
      <p:sp>
        <p:nvSpPr>
          <p:cNvPr id="5" name="Rectangle 4"/>
          <p:cNvSpPr/>
          <p:nvPr/>
        </p:nvSpPr>
        <p:spPr>
          <a:xfrm>
            <a:off x="916709" y="2499794"/>
            <a:ext cx="7310582"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smtClean="0">
                <a:hlinkClick r:id="rId4"/>
              </a:rPr>
              <a:t>http://ctb.ku.edu/en/table-of-contents/participation/encouraging-involvement/involve-those-affected/main</a:t>
            </a:r>
            <a:endParaRPr lang="en-US" sz="1200" dirty="0"/>
          </a:p>
        </p:txBody>
      </p:sp>
      <p:sp>
        <p:nvSpPr>
          <p:cNvPr id="6" name="Title 1"/>
          <p:cNvSpPr txBox="1">
            <a:spLocks/>
          </p:cNvSpPr>
          <p:nvPr/>
        </p:nvSpPr>
        <p:spPr>
          <a:xfrm>
            <a:off x="2897433" y="238707"/>
            <a:ext cx="3349133" cy="8267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smtClean="0">
                <a:latin typeface="Tahoma" panose="020B0604030504040204" pitchFamily="34" charset="0"/>
                <a:ea typeface="Tahoma" panose="020B0604030504040204" pitchFamily="34" charset="0"/>
                <a:cs typeface="Tahoma" panose="020B0604030504040204" pitchFamily="34" charset="0"/>
              </a:rPr>
              <a:t>Resources</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5"/>
          <a:stretch>
            <a:fillRect/>
          </a:stretch>
        </p:blipFill>
        <p:spPr>
          <a:xfrm>
            <a:off x="2302452" y="2953313"/>
            <a:ext cx="4705350" cy="1476375"/>
          </a:xfrm>
          <a:prstGeom prst="rect">
            <a:avLst/>
          </a:prstGeom>
          <a:ln w="41275">
            <a:solidFill>
              <a:schemeClr val="tx1"/>
            </a:solidFill>
          </a:ln>
        </p:spPr>
      </p:pic>
      <p:grpSp>
        <p:nvGrpSpPr>
          <p:cNvPr id="2" name="Group 1"/>
          <p:cNvGrpSpPr/>
          <p:nvPr/>
        </p:nvGrpSpPr>
        <p:grpSpPr>
          <a:xfrm>
            <a:off x="137785" y="4746401"/>
            <a:ext cx="4760786" cy="926453"/>
            <a:chOff x="-508760" y="4728473"/>
            <a:chExt cx="4760786" cy="926453"/>
          </a:xfrm>
        </p:grpSpPr>
        <p:sp>
          <p:nvSpPr>
            <p:cNvPr id="7" name="Rectangle 6"/>
            <p:cNvSpPr/>
            <p:nvPr/>
          </p:nvSpPr>
          <p:spPr>
            <a:xfrm>
              <a:off x="-508760" y="5377927"/>
              <a:ext cx="4760786"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smtClean="0">
                  <a:hlinkClick r:id="rId6"/>
                </a:rPr>
                <a:t>https://www.mindtools.com/pages/article/newPPM_07.htm#Interactive</a:t>
              </a:r>
              <a:endParaRPr lang="en-US" sz="1200" dirty="0"/>
            </a:p>
          </p:txBody>
        </p:sp>
        <p:pic>
          <p:nvPicPr>
            <p:cNvPr id="10" name="Picture 9"/>
            <p:cNvPicPr>
              <a:picLocks noChangeAspect="1"/>
            </p:cNvPicPr>
            <p:nvPr/>
          </p:nvPicPr>
          <p:blipFill>
            <a:blip r:embed="rId7"/>
            <a:stretch>
              <a:fillRect/>
            </a:stretch>
          </p:blipFill>
          <p:spPr>
            <a:xfrm>
              <a:off x="419100" y="4728473"/>
              <a:ext cx="2733531" cy="573816"/>
            </a:xfrm>
            <a:prstGeom prst="rect">
              <a:avLst/>
            </a:prstGeom>
            <a:noFill/>
            <a:ln w="41275">
              <a:solidFill>
                <a:schemeClr val="tx1"/>
              </a:solidFill>
            </a:ln>
          </p:spPr>
        </p:pic>
      </p:grpSp>
      <p:grpSp>
        <p:nvGrpSpPr>
          <p:cNvPr id="3" name="Group 2"/>
          <p:cNvGrpSpPr/>
          <p:nvPr/>
        </p:nvGrpSpPr>
        <p:grpSpPr>
          <a:xfrm>
            <a:off x="5034554" y="4746401"/>
            <a:ext cx="3946495" cy="926454"/>
            <a:chOff x="5034554" y="4746401"/>
            <a:chExt cx="3946495" cy="926454"/>
          </a:xfrm>
        </p:grpSpPr>
        <p:pic>
          <p:nvPicPr>
            <p:cNvPr id="11" name="Picture 10"/>
            <p:cNvPicPr>
              <a:picLocks noChangeAspect="1"/>
            </p:cNvPicPr>
            <p:nvPr/>
          </p:nvPicPr>
          <p:blipFill>
            <a:blip r:embed="rId8"/>
            <a:stretch>
              <a:fillRect/>
            </a:stretch>
          </p:blipFill>
          <p:spPr>
            <a:xfrm>
              <a:off x="5034554" y="4746401"/>
              <a:ext cx="3344927" cy="573816"/>
            </a:xfrm>
            <a:prstGeom prst="rect">
              <a:avLst/>
            </a:prstGeom>
            <a:ln w="41275">
              <a:solidFill>
                <a:schemeClr val="tx1"/>
              </a:solidFill>
            </a:ln>
          </p:spPr>
        </p:pic>
        <p:sp>
          <p:nvSpPr>
            <p:cNvPr id="12" name="Rectangle 11"/>
            <p:cNvSpPr/>
            <p:nvPr/>
          </p:nvSpPr>
          <p:spPr>
            <a:xfrm>
              <a:off x="5034554" y="5395856"/>
              <a:ext cx="3946495"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smtClean="0">
                  <a:hlinkClick r:id="rId9"/>
                </a:rPr>
                <a:t>https://www.mindtools.com/pages/article/newPPM_08.htm</a:t>
              </a:r>
              <a:endParaRPr lang="en-US" sz="1200" dirty="0"/>
            </a:p>
          </p:txBody>
        </p:sp>
      </p:grpSp>
      <p:grpSp>
        <p:nvGrpSpPr>
          <p:cNvPr id="13" name="Group 12"/>
          <p:cNvGrpSpPr/>
          <p:nvPr/>
        </p:nvGrpSpPr>
        <p:grpSpPr>
          <a:xfrm>
            <a:off x="228600" y="5875044"/>
            <a:ext cx="8691622" cy="754356"/>
            <a:chOff x="228600" y="5875044"/>
            <a:chExt cx="8691622" cy="754356"/>
          </a:xfrm>
        </p:grpSpPr>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828494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9850" y="5581180"/>
            <a:ext cx="5941291" cy="369332"/>
          </a:xfrm>
          <a:prstGeom prst="rect">
            <a:avLst/>
          </a:prstGeom>
        </p:spPr>
        <p:txBody>
          <a:bodyPr wrap="square">
            <a:spAutoFit/>
          </a:bodyPr>
          <a:lstStyle/>
          <a:p>
            <a:r>
              <a:rPr lang="en-US" dirty="0">
                <a:hlinkClick r:id="rId3"/>
              </a:rPr>
              <a:t>https://www.youtube.com/watch?v=ZMdGRsV38RM</a:t>
            </a:r>
            <a:endParaRPr lang="en-US" dirty="0"/>
          </a:p>
        </p:txBody>
      </p:sp>
      <p:sp>
        <p:nvSpPr>
          <p:cNvPr id="3" name="Rectangle 2"/>
          <p:cNvSpPr/>
          <p:nvPr/>
        </p:nvSpPr>
        <p:spPr>
          <a:xfrm>
            <a:off x="1766722" y="233326"/>
            <a:ext cx="5610555" cy="1077218"/>
          </a:xfrm>
          <a:prstGeom prst="rect">
            <a:avLst/>
          </a:prstGeom>
        </p:spPr>
        <p:txBody>
          <a:bodyPr wrap="square">
            <a:spAutoFit/>
          </a:bodyPr>
          <a:lstStyle/>
          <a:p>
            <a:pPr algn="ctr"/>
            <a:r>
              <a:rPr lang="en-US" sz="3200" b="1" dirty="0"/>
              <a:t>Why involve people most affected by </a:t>
            </a:r>
            <a:r>
              <a:rPr lang="en-US" sz="3200" b="1" dirty="0" smtClean="0"/>
              <a:t>problems?</a:t>
            </a:r>
            <a:endParaRPr lang="en-US" sz="3200" b="1" dirty="0"/>
          </a:p>
        </p:txBody>
      </p:sp>
      <p:pic>
        <p:nvPicPr>
          <p:cNvPr id="13" name="Picture 12"/>
          <p:cNvPicPr>
            <a:picLocks noChangeAspect="1"/>
          </p:cNvPicPr>
          <p:nvPr/>
        </p:nvPicPr>
        <p:blipFill>
          <a:blip r:embed="rId4"/>
          <a:stretch>
            <a:fillRect/>
          </a:stretch>
        </p:blipFill>
        <p:spPr>
          <a:xfrm>
            <a:off x="1504064" y="1305741"/>
            <a:ext cx="5780850" cy="3327578"/>
          </a:xfrm>
          <a:prstGeom prst="rect">
            <a:avLst/>
          </a:prstGeom>
        </p:spPr>
      </p:pic>
      <p:sp>
        <p:nvSpPr>
          <p:cNvPr id="17" name="Rectangle 16"/>
          <p:cNvSpPr/>
          <p:nvPr/>
        </p:nvSpPr>
        <p:spPr>
          <a:xfrm>
            <a:off x="1682004" y="4611847"/>
            <a:ext cx="5602909"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hlinkClick r:id="rId3"/>
              </a:rPr>
              <a:t>https://www.youtube.com/watch?v=ZMdGRsV38RM</a:t>
            </a:r>
            <a:endParaRPr lang="en-US" dirty="0"/>
          </a:p>
        </p:txBody>
      </p:sp>
      <p:grpSp>
        <p:nvGrpSpPr>
          <p:cNvPr id="7" name="Group 6"/>
          <p:cNvGrpSpPr/>
          <p:nvPr/>
        </p:nvGrpSpPr>
        <p:grpSpPr>
          <a:xfrm>
            <a:off x="228600" y="5875044"/>
            <a:ext cx="8691622" cy="754356"/>
            <a:chOff x="228600" y="5875044"/>
            <a:chExt cx="8691622" cy="754356"/>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10" name="Picture 9"/>
          <p:cNvPicPr>
            <a:picLocks noChangeAspect="1"/>
          </p:cNvPicPr>
          <p:nvPr/>
        </p:nvPicPr>
        <p:blipFill rotWithShape="1">
          <a:blip r:embed="rId7"/>
          <a:srcRect t="17995"/>
          <a:stretch/>
        </p:blipFill>
        <p:spPr>
          <a:xfrm>
            <a:off x="1890324" y="5705898"/>
            <a:ext cx="5363352" cy="1060026"/>
          </a:xfrm>
          <a:prstGeom prst="rect">
            <a:avLst/>
          </a:prstGeom>
        </p:spPr>
      </p:pic>
    </p:spTree>
    <p:extLst>
      <p:ext uri="{BB962C8B-B14F-4D97-AF65-F5344CB8AC3E}">
        <p14:creationId xmlns:p14="http://schemas.microsoft.com/office/powerpoint/2010/main" val="103345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66750" y="182418"/>
            <a:ext cx="7886700" cy="1325563"/>
          </a:xfrm>
        </p:spPr>
        <p:txBody>
          <a:bodyPr/>
          <a:lstStyle/>
          <a:p>
            <a:pPr eaLnBrk="1" hangingPunct="1"/>
            <a:r>
              <a:rPr lang="en-US" altLang="en-US" b="1" dirty="0" smtClean="0">
                <a:latin typeface="Calibri" panose="020F0502020204030204" pitchFamily="34" charset="0"/>
              </a:rPr>
              <a:t>Why identify and analyze stakeholders and their interests?</a:t>
            </a:r>
            <a:endParaRPr lang="en-US" altLang="en-US" b="1" dirty="0" smtClean="0"/>
          </a:p>
        </p:txBody>
      </p:sp>
      <p:sp>
        <p:nvSpPr>
          <p:cNvPr id="12291" name="Content Placeholder 2"/>
          <p:cNvSpPr>
            <a:spLocks noGrp="1"/>
          </p:cNvSpPr>
          <p:nvPr>
            <p:ph idx="1"/>
          </p:nvPr>
        </p:nvSpPr>
        <p:spPr>
          <a:xfrm>
            <a:off x="1143000" y="1620983"/>
            <a:ext cx="7908636" cy="4096328"/>
          </a:xfrm>
        </p:spPr>
        <p:txBody>
          <a:bodyPr/>
          <a:lstStyle/>
          <a:p>
            <a:pPr eaLnBrk="1" hangingPunct="1">
              <a:buFont typeface="Wingdings" panose="05000000000000000000" pitchFamily="2" charset="2"/>
              <a:buChar char="Ø"/>
            </a:pPr>
            <a:r>
              <a:rPr lang="en-US" altLang="en-US" dirty="0" smtClean="0"/>
              <a:t>Personal knowledge and experience</a:t>
            </a:r>
          </a:p>
          <a:p>
            <a:pPr eaLnBrk="1" hangingPunct="1">
              <a:buFont typeface="Wingdings" panose="05000000000000000000" pitchFamily="2" charset="2"/>
              <a:buChar char="Ø"/>
            </a:pPr>
            <a:r>
              <a:rPr lang="en-US" altLang="en-US" dirty="0" smtClean="0"/>
              <a:t>More Ideas</a:t>
            </a:r>
          </a:p>
          <a:p>
            <a:pPr eaLnBrk="1" hangingPunct="1">
              <a:buFont typeface="Wingdings" panose="05000000000000000000" pitchFamily="2" charset="2"/>
              <a:buChar char="Ø"/>
            </a:pPr>
            <a:r>
              <a:rPr lang="en-US" altLang="en-US" dirty="0"/>
              <a:t> </a:t>
            </a:r>
            <a:r>
              <a:rPr lang="en-US" altLang="en-US" dirty="0" smtClean="0"/>
              <a:t>Multiple and new perspectives </a:t>
            </a:r>
          </a:p>
          <a:p>
            <a:pPr eaLnBrk="1" hangingPunct="1">
              <a:buFont typeface="Wingdings" panose="05000000000000000000" pitchFamily="2" charset="2"/>
              <a:buChar char="Ø"/>
            </a:pPr>
            <a:r>
              <a:rPr lang="en-US" altLang="en-US" dirty="0" smtClean="0"/>
              <a:t> Buy-in and support</a:t>
            </a:r>
            <a:endParaRPr lang="en-US" altLang="en-US" sz="2400" dirty="0" smtClean="0"/>
          </a:p>
          <a:p>
            <a:pPr eaLnBrk="1" hangingPunct="1">
              <a:buFont typeface="Wingdings" panose="05000000000000000000" pitchFamily="2" charset="2"/>
              <a:buChar char="Ø"/>
            </a:pPr>
            <a:r>
              <a:rPr lang="en-US" altLang="en-US" dirty="0" smtClean="0"/>
              <a:t> Fairness and equity  </a:t>
            </a:r>
            <a:endParaRPr lang="en-US" altLang="en-US" sz="2400" dirty="0" smtClean="0"/>
          </a:p>
          <a:p>
            <a:pPr eaLnBrk="1" hangingPunct="1">
              <a:buFont typeface="Wingdings" panose="05000000000000000000" pitchFamily="2" charset="2"/>
              <a:buChar char="Ø"/>
            </a:pPr>
            <a:r>
              <a:rPr lang="en-US" altLang="en-US" dirty="0" smtClean="0"/>
              <a:t> Blindside Reduction</a:t>
            </a:r>
          </a:p>
        </p:txBody>
      </p:sp>
      <p:grpSp>
        <p:nvGrpSpPr>
          <p:cNvPr id="5" name="Group 4"/>
          <p:cNvGrpSpPr/>
          <p:nvPr/>
        </p:nvGrpSpPr>
        <p:grpSpPr>
          <a:xfrm>
            <a:off x="228600" y="5875044"/>
            <a:ext cx="8691622" cy="754356"/>
            <a:chOff x="228600" y="5875044"/>
            <a:chExt cx="8691622" cy="754356"/>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8" name="Picture 7"/>
          <p:cNvPicPr>
            <a:picLocks noChangeAspect="1"/>
          </p:cNvPicPr>
          <p:nvPr/>
        </p:nvPicPr>
        <p:blipFill rotWithShape="1">
          <a:blip r:embed="rId5"/>
          <a:srcRect t="17995"/>
          <a:stretch/>
        </p:blipFill>
        <p:spPr>
          <a:xfrm>
            <a:off x="1890324" y="5705898"/>
            <a:ext cx="5363352" cy="1060026"/>
          </a:xfrm>
          <a:prstGeom prst="rect">
            <a:avLst/>
          </a:prstGeom>
        </p:spPr>
      </p:pic>
    </p:spTree>
    <p:extLst>
      <p:ext uri="{BB962C8B-B14F-4D97-AF65-F5344CB8AC3E}">
        <p14:creationId xmlns:p14="http://schemas.microsoft.com/office/powerpoint/2010/main" val="307334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28649" y="260927"/>
            <a:ext cx="7886700" cy="1325563"/>
          </a:xfrm>
        </p:spPr>
        <p:txBody>
          <a:bodyPr>
            <a:normAutofit fontScale="90000"/>
          </a:bodyPr>
          <a:lstStyle/>
          <a:p>
            <a:pPr eaLnBrk="1" hangingPunct="1"/>
            <a:r>
              <a:rPr lang="en-US" altLang="en-US" b="1" dirty="0" smtClean="0">
                <a:latin typeface="Calibri" panose="020F0502020204030204" pitchFamily="34" charset="0"/>
              </a:rPr>
              <a:t>Why identify and analyze stakeholders and their interests? </a:t>
            </a:r>
            <a:r>
              <a:rPr lang="en-US" altLang="en-US" sz="2700" b="1" dirty="0" smtClean="0">
                <a:latin typeface="Calibri" panose="020F0502020204030204" pitchFamily="34" charset="0"/>
              </a:rPr>
              <a:t>(continued)</a:t>
            </a:r>
            <a:endParaRPr lang="en-US" altLang="en-US" sz="2700" b="1" dirty="0" smtClean="0"/>
          </a:p>
        </p:txBody>
      </p:sp>
      <p:sp>
        <p:nvSpPr>
          <p:cNvPr id="13315" name="Content Placeholder 2"/>
          <p:cNvSpPr>
            <a:spLocks noGrp="1"/>
          </p:cNvSpPr>
          <p:nvPr>
            <p:ph idx="1"/>
          </p:nvPr>
        </p:nvSpPr>
        <p:spPr>
          <a:xfrm>
            <a:off x="628649" y="1840345"/>
            <a:ext cx="7581900" cy="2973388"/>
          </a:xfrm>
        </p:spPr>
        <p:txBody>
          <a:bodyPr>
            <a:normAutofit/>
          </a:bodyPr>
          <a:lstStyle/>
          <a:p>
            <a:pPr eaLnBrk="1" hangingPunct="1">
              <a:buFont typeface="Wingdings" panose="05000000000000000000" pitchFamily="2" charset="2"/>
              <a:buChar char="Ø"/>
            </a:pPr>
            <a:r>
              <a:rPr lang="en-US" altLang="en-US" dirty="0" smtClean="0"/>
              <a:t> Strengthens position </a:t>
            </a:r>
          </a:p>
          <a:p>
            <a:pPr eaLnBrk="1" hangingPunct="1">
              <a:buFont typeface="Wingdings" panose="05000000000000000000" pitchFamily="2" charset="2"/>
              <a:buChar char="Ø"/>
            </a:pPr>
            <a:r>
              <a:rPr lang="en-US" altLang="en-US" dirty="0" smtClean="0"/>
              <a:t> Creates social capital</a:t>
            </a:r>
          </a:p>
          <a:p>
            <a:pPr eaLnBrk="1" hangingPunct="1">
              <a:buFont typeface="Wingdings" panose="05000000000000000000" pitchFamily="2" charset="2"/>
              <a:buChar char="Ø"/>
            </a:pPr>
            <a:r>
              <a:rPr lang="en-US" altLang="en-US" dirty="0" smtClean="0"/>
              <a:t> Increases credibility of organization  </a:t>
            </a:r>
          </a:p>
          <a:p>
            <a:pPr eaLnBrk="1" hangingPunct="1">
              <a:buFont typeface="Wingdings" panose="05000000000000000000" pitchFamily="2" charset="2"/>
              <a:buChar char="Ø"/>
            </a:pPr>
            <a:r>
              <a:rPr lang="en-US" altLang="en-US" dirty="0" smtClean="0"/>
              <a:t> Increases possibilities for success   </a:t>
            </a:r>
          </a:p>
          <a:p>
            <a:pPr eaLnBrk="1" hangingPunct="1"/>
            <a:endParaRPr lang="en-US" altLang="en-US" dirty="0" smtClean="0"/>
          </a:p>
        </p:txBody>
      </p:sp>
      <p:pic>
        <p:nvPicPr>
          <p:cNvPr id="5" name="Picture 4"/>
          <p:cNvPicPr>
            <a:picLocks noChangeAspect="1"/>
          </p:cNvPicPr>
          <p:nvPr/>
        </p:nvPicPr>
        <p:blipFill rotWithShape="1">
          <a:blip r:embed="rId3"/>
          <a:srcRect t="17995"/>
          <a:stretch/>
        </p:blipFill>
        <p:spPr>
          <a:xfrm>
            <a:off x="1643905" y="5487988"/>
            <a:ext cx="5856189" cy="1157431"/>
          </a:xfrm>
          <a:prstGeom prst="rect">
            <a:avLst/>
          </a:prstGeom>
        </p:spPr>
      </p:pic>
      <p:grpSp>
        <p:nvGrpSpPr>
          <p:cNvPr id="6" name="Group 5"/>
          <p:cNvGrpSpPr/>
          <p:nvPr/>
        </p:nvGrpSpPr>
        <p:grpSpPr>
          <a:xfrm>
            <a:off x="228600" y="5875044"/>
            <a:ext cx="8691622" cy="754356"/>
            <a:chOff x="228600" y="5875044"/>
            <a:chExt cx="8691622" cy="754356"/>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260386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23900" y="264353"/>
            <a:ext cx="7886700" cy="1325563"/>
          </a:xfrm>
        </p:spPr>
        <p:txBody>
          <a:bodyPr/>
          <a:lstStyle/>
          <a:p>
            <a:pPr eaLnBrk="1" hangingPunct="1"/>
            <a:r>
              <a:rPr lang="en-US" altLang="en-US" b="1" dirty="0" smtClean="0">
                <a:latin typeface="Calibri" panose="020F0502020204030204" pitchFamily="34" charset="0"/>
              </a:rPr>
              <a:t>What do we mean by stakeholders and their interests?</a:t>
            </a:r>
            <a:endParaRPr lang="en-US" altLang="en-US" b="1" dirty="0" smtClean="0"/>
          </a:p>
        </p:txBody>
      </p:sp>
      <p:sp>
        <p:nvSpPr>
          <p:cNvPr id="11267" name="Content Placeholder 2"/>
          <p:cNvSpPr>
            <a:spLocks noGrp="1"/>
          </p:cNvSpPr>
          <p:nvPr>
            <p:ph idx="1"/>
          </p:nvPr>
        </p:nvSpPr>
        <p:spPr>
          <a:xfrm>
            <a:off x="533400" y="1958848"/>
            <a:ext cx="8077200" cy="2803844"/>
          </a:xfrm>
        </p:spPr>
        <p:txBody>
          <a:bodyPr>
            <a:spAutoFit/>
          </a:bodyPr>
          <a:lstStyle/>
          <a:p>
            <a:pPr eaLnBrk="1" hangingPunct="1"/>
            <a:r>
              <a:rPr lang="en-US" altLang="en-US" dirty="0" smtClean="0"/>
              <a:t>Affected or Effect</a:t>
            </a:r>
          </a:p>
          <a:p>
            <a:pPr eaLnBrk="1" hangingPunct="1"/>
            <a:r>
              <a:rPr lang="en-US" altLang="en-US" dirty="0" smtClean="0"/>
              <a:t>Interest- Many reasons</a:t>
            </a:r>
          </a:p>
          <a:p>
            <a:pPr eaLnBrk="1" hangingPunct="1"/>
            <a:r>
              <a:rPr lang="en-US" altLang="en-US" dirty="0" smtClean="0"/>
              <a:t> Level of Interests = </a:t>
            </a:r>
            <a:r>
              <a:rPr lang="en-US" altLang="en-US" i="1" dirty="0" smtClean="0"/>
              <a:t>f</a:t>
            </a:r>
            <a:r>
              <a:rPr lang="en-US" altLang="en-US" dirty="0" smtClean="0"/>
              <a:t>(how </a:t>
            </a:r>
            <a:r>
              <a:rPr lang="en-US" altLang="en-US" dirty="0"/>
              <a:t>they affect or are </a:t>
            </a:r>
            <a:r>
              <a:rPr lang="en-US" altLang="en-US" dirty="0" smtClean="0"/>
              <a:t>affected) 			 = Broad </a:t>
            </a:r>
            <a:r>
              <a:rPr lang="en-US" altLang="en-US" dirty="0"/>
              <a:t>range of </a:t>
            </a:r>
            <a:r>
              <a:rPr lang="en-US" altLang="en-US" dirty="0" smtClean="0"/>
              <a:t>categories based        				on their values. </a:t>
            </a:r>
          </a:p>
          <a:p>
            <a:pPr eaLnBrk="1" hangingPunct="1"/>
            <a:r>
              <a:rPr lang="en-US" altLang="en-US" dirty="0" smtClean="0"/>
              <a:t>Primary, Secondary, and Key stakeholders.</a:t>
            </a:r>
          </a:p>
        </p:txBody>
      </p:sp>
      <p:pic>
        <p:nvPicPr>
          <p:cNvPr id="4" name="Picture 3"/>
          <p:cNvPicPr>
            <a:picLocks noChangeAspect="1"/>
          </p:cNvPicPr>
          <p:nvPr/>
        </p:nvPicPr>
        <p:blipFill rotWithShape="1">
          <a:blip r:embed="rId3"/>
          <a:srcRect t="17995"/>
          <a:stretch/>
        </p:blipFill>
        <p:spPr>
          <a:xfrm>
            <a:off x="1890324" y="5705898"/>
            <a:ext cx="5363352" cy="1060026"/>
          </a:xfrm>
          <a:prstGeom prst="rect">
            <a:avLst/>
          </a:prstGeom>
        </p:spPr>
      </p:pic>
      <p:grpSp>
        <p:nvGrpSpPr>
          <p:cNvPr id="5" name="Group 4"/>
          <p:cNvGrpSpPr/>
          <p:nvPr/>
        </p:nvGrpSpPr>
        <p:grpSpPr>
          <a:xfrm>
            <a:off x="228600" y="5875044"/>
            <a:ext cx="8691622" cy="754356"/>
            <a:chOff x="228600" y="5875044"/>
            <a:chExt cx="8691622" cy="754356"/>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184206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29336&quot;&gt;&lt;object type=&quot;3&quot; unique_id=&quot;29337&quot;&gt;&lt;property id=&quot;20148&quot; value=&quot;5&quot;/&gt;&lt;property id=&quot;20300&quot; value=&quot;Slide 1 - &amp;quot;Stakeholders:  Involve People Affected by the Messy Problem&amp;quot;&quot;/&gt;&lt;property id=&quot;20307&quot; value=&quot;257&quot;/&gt;&lt;/object&gt;&lt;object type=&quot;3&quot; unique_id=&quot;29338&quot;&gt;&lt;property id=&quot;20148&quot; value=&quot;5&quot;/&gt;&lt;property id=&quot;20300&quot; value=&quot;Slide 5&quot;/&gt;&lt;property id=&quot;20307&quot; value=&quot;256&quot;/&gt;&lt;/object&gt;&lt;object type=&quot;3&quot; unique_id=&quot;29339&quot;&gt;&lt;property id=&quot;20148&quot; value=&quot;5&quot;/&gt;&lt;property id=&quot;20300&quot; value=&quot;Slide 6&quot;/&gt;&lt;property id=&quot;20307&quot; value=&quot;258&quot;/&gt;&lt;/object&gt;&lt;object type=&quot;3&quot; unique_id=&quot;29340&quot;&gt;&lt;property id=&quot;20148&quot; value=&quot;5&quot;/&gt;&lt;property id=&quot;20300&quot; value=&quot;Slide 9 - &amp;quot;What do we mean by stakeholders and their interests?&amp;quot;&quot;/&gt;&lt;property id=&quot;20307&quot; value=&quot;262&quot;/&gt;&lt;/object&gt;&lt;object type=&quot;3&quot; unique_id=&quot;29341&quot;&gt;&lt;property id=&quot;20148&quot; value=&quot;5&quot;/&gt;&lt;property id=&quot;20300&quot; value=&quot;Slide 10 - &amp;quot;Three Levels of Stakeholders&amp;quot;&quot;/&gt;&lt;property id=&quot;20307&quot; value=&quot;265&quot;/&gt;&lt;/object&gt;&lt;object type=&quot;3&quot; unique_id=&quot;29342&quot;&gt;&lt;property id=&quot;20148&quot; value=&quot;5&quot;/&gt;&lt;property id=&quot;20300&quot; value=&quot;Slide 7 - &amp;quot;Why identify and analyze stakeholders and their interests?&amp;quot;&quot;/&gt;&lt;property id=&quot;20307&quot; value=&quot;263&quot;/&gt;&lt;/object&gt;&lt;object type=&quot;3&quot; unique_id=&quot;29343&quot;&gt;&lt;property id=&quot;20148&quot; value=&quot;5&quot;/&gt;&lt;property id=&quot;20300&quot; value=&quot;Slide 8 - &amp;quot;Why identify and analyze stakeholders and their interests? (continued)&amp;quot;&quot;/&gt;&lt;property id=&quot;20307&quot; value=&quot;264&quot;/&gt;&lt;/object&gt;&lt;object type=&quot;3&quot; unique_id=&quot;29344&quot;&gt;&lt;property id=&quot;20148&quot; value=&quot;5&quot;/&gt;&lt;property id=&quot;20300&quot; value=&quot;Slide 11 - &amp;quot;When should you identify stakeholders?&amp;quot;&quot;/&gt;&lt;property id=&quot;20307&quot; value=&quot;269&quot;/&gt;&lt;/object&gt;&lt;object type=&quot;3&quot; unique_id=&quot;29345&quot;&gt;&lt;property id=&quot;20148&quot; value=&quot;5&quot;/&gt;&lt;property id=&quot;20300&quot; value=&quot;Slide 12&quot;/&gt;&lt;property id=&quot;20307&quot; value=&quot;259&quot;/&gt;&lt;/object&gt;&lt;object type=&quot;3&quot; unique_id=&quot;29346&quot;&gt;&lt;property id=&quot;20148&quot; value=&quot;5&quot;/&gt;&lt;property id=&quot;20300&quot; value=&quot;Slide 13 - &amp;quot;How do you identify and analyze stakeholders and their interests?&amp;quot;&quot;/&gt;&lt;property id=&quot;20307&quot; value=&quot;270&quot;/&gt;&lt;/object&gt;&lt;object type=&quot;3&quot; unique_id=&quot;29347&quot;&gt;&lt;property id=&quot;20148&quot; value=&quot;5&quot;/&gt;&lt;property id=&quot;20300&quot; value=&quot;Slide 14&quot;/&gt;&lt;property id=&quot;20307&quot; value=&quot;266&quot;/&gt;&lt;/object&gt;&lt;object type=&quot;3&quot; unique_id=&quot;29348&quot;&gt;&lt;property id=&quot;20148&quot; value=&quot;5&quot;/&gt;&lt;property id=&quot;20300&quot; value=&quot;Slide 15 - &amp;quot;Step  1. Identify Your Stakeholders Application to Mexico City&amp;quot;&quot;/&gt;&lt;property id=&quot;20307&quot; value=&quot;271&quot;/&gt;&lt;/object&gt;&lt;object type=&quot;3&quot; unique_id=&quot;29349&quot;&gt;&lt;property id=&quot;20148&quot; value=&quot;5&quot;/&gt;&lt;property id=&quot;20300&quot; value=&quot;Slide 16&quot;/&gt;&lt;property id=&quot;20307&quot; value=&quot;273&quot;/&gt;&lt;/object&gt;&lt;object type=&quot;3&quot; unique_id=&quot;29350&quot;&gt;&lt;property id=&quot;20148&quot; value=&quot;5&quot;/&gt;&lt;property id=&quot;20300&quot; value=&quot;Slide 17&quot;/&gt;&lt;property id=&quot;20307&quot; value=&quot;274&quot;/&gt;&lt;/object&gt;&lt;object type=&quot;3&quot; unique_id=&quot;29351&quot;&gt;&lt;property id=&quot;20148&quot; value=&quot;5&quot;/&gt;&lt;property id=&quot;20300&quot; value=&quot;Slide 19&quot;/&gt;&lt;property id=&quot;20307&quot; value=&quot;275&quot;/&gt;&lt;/object&gt;&lt;object type=&quot;3&quot; unique_id=&quot;29352&quot;&gt;&lt;property id=&quot;20148&quot; value=&quot;5&quot;/&gt;&lt;property id=&quot;20300&quot; value=&quot;Slide 20&quot;/&gt;&lt;property id=&quot;20307&quot; value=&quot;267&quot;/&gt;&lt;/object&gt;&lt;object type=&quot;3&quot; unique_id=&quot;29353&quot;&gt;&lt;property id=&quot;20148&quot; value=&quot;5&quot;/&gt;&lt;property id=&quot;20300&quot; value=&quot;Slide 21&quot;/&gt;&lt;property id=&quot;20307&quot; value=&quot;279&quot;/&gt;&lt;/object&gt;&lt;object type=&quot;3&quot; unique_id=&quot;29354&quot;&gt;&lt;property id=&quot;20148&quot; value=&quot;5&quot;/&gt;&lt;property id=&quot;20300&quot; value=&quot;Slide 22&quot;/&gt;&lt;property id=&quot;20307&quot; value=&quot;268&quot;/&gt;&lt;/object&gt;&lt;object type=&quot;3&quot; unique_id=&quot;29355&quot;&gt;&lt;property id=&quot;20148&quot; value=&quot;5&quot;/&gt;&lt;property id=&quot;20300&quot; value=&quot;Slide 24&quot;/&gt;&lt;property id=&quot;20307&quot; value=&quot;277&quot;/&gt;&lt;/object&gt;&lt;object type=&quot;3&quot; unique_id=&quot;29356&quot;&gt;&lt;property id=&quot;20148&quot; value=&quot;5&quot;/&gt;&lt;property id=&quot;20300&quot; value=&quot;Slide 25&quot;/&gt;&lt;property id=&quot;20307&quot; value=&quot;278&quot;/&gt;&lt;/object&gt;&lt;object type=&quot;3&quot; unique_id=&quot;29357&quot;&gt;&lt;property id=&quot;20148&quot; value=&quot;5&quot;/&gt;&lt;property id=&quot;20300&quot; value=&quot;Slide 23&quot;/&gt;&lt;property id=&quot;20307&quot; value=&quot;276&quot;/&gt;&lt;/object&gt;&lt;object type=&quot;3&quot; unique_id=&quot;29732&quot;&gt;&lt;property id=&quot;20148&quot; value=&quot;5&quot;/&gt;&lt;property id=&quot;20300&quot; value=&quot;Slide 3&quot;/&gt;&lt;property id=&quot;20307&quot; value=&quot;280&quot;/&gt;&lt;/object&gt;&lt;object type=&quot;3&quot; unique_id=&quot;29733&quot;&gt;&lt;property id=&quot;20148&quot; value=&quot;5&quot;/&gt;&lt;property id=&quot;20300&quot; value=&quot;Slide 4&quot;/&gt;&lt;property id=&quot;20307&quot; value=&quot;284&quot;/&gt;&lt;/object&gt;&lt;object type=&quot;3&quot; unique_id=&quot;30034&quot;&gt;&lt;property id=&quot;20148&quot; value=&quot;5&quot;/&gt;&lt;property id=&quot;20300&quot; value=&quot;Slide 18&quot;/&gt;&lt;property id=&quot;20307&quot; value=&quot;285&quot;/&gt;&lt;/object&gt;&lt;object type=&quot;3&quot; unique_id=&quot;30140&quot;&gt;&lt;property id=&quot;20148&quot; value=&quot;5&quot;/&gt;&lt;property id=&quot;20300&quot; value=&quot;Slide 26&quot;/&gt;&lt;property id=&quot;20307&quot; value=&quot;287&quot;/&gt;&lt;/object&gt;&lt;object type=&quot;3&quot; unique_id=&quot;30249&quot;&gt;&lt;property id=&quot;20148&quot; value=&quot;5&quot;/&gt;&lt;property id=&quot;20300&quot; value=&quot;Slide 2 - &amp;quot;Pre-Activity Activities &amp;quot;&quot;/&gt;&lt;property id=&quot;20307&quot; value=&quot;288&quot;/&gt;&lt;/object&gt;&lt;object type=&quot;3&quot; unique_id=&quot;30334&quot;&gt;&lt;property id=&quot;20148&quot; value=&quot;5&quot;/&gt;&lt;property id=&quot;20300&quot; value=&quot;Slide 27 - &amp;quot;Post Session Five-Minute Writing Reflection.&amp;quot;&quot;/&gt;&lt;property id=&quot;20307&quot; value=&quot;289&quot;/&gt;&lt;/object&gt;&lt;/object&gt;&lt;object type=&quot;8&quot; unique_id=&quot;2938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7106F90F-FFE8-4D25-BF9F-D7C346A03C2B}_1.png&quot;/&gt;&lt;left val=&quot;6&quot;/&gt;&lt;top val=&quot;124&quot;/&gt;&lt;width val=&quot;699&quot;/&gt;&lt;height val=&quot;378&quot;/&gt;&lt;hasText val=&quot;1&quot;/&gt;&lt;/Image&gt;&lt;/ThreeDShapeInfo&gt;"/>
  <p:tag name="PRESENTER_SHAPETEXTINFO" val="&lt;ShapeTextInfo&gt;&lt;TableIndex row=&quot;-1&quot; col=&quot;-1&quot;&gt;&lt;linesCount val=&quot;11&quot;/&gt;&lt;lineCharCount val=&quot;44&quot;/&gt;&lt;lineCharCount val=&quot;44&quot;/&gt;&lt;lineCharCount val=&quot;43&quot;/&gt;&lt;lineCharCount val=&quot;1&quot;/&gt;&lt;lineCharCount val=&quot;24&quot;/&gt;&lt;lineCharCount val=&quot;22&quot;/&gt;&lt;lineCharCount val=&quot;31&quot;/&gt;&lt;lineCharCount val=&quot;1&quot;/&gt;&lt;lineCharCount val=&quot;55&quot;/&gt;&lt;lineCharCount val=&quot;49&quot;/&gt;&lt;lineCharCount val=&quot;3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F0B6224D-984A-4FCE-9FAD-38003A471459}_3.png&quot;/&gt;&lt;left val=&quot;189&quot;/&gt;&lt;top val=&quot;2&quot;/&gt;&lt;width val=&quot;423&quot;/&gt;&lt;height val=&quot;120&quot;/&gt;&lt;hasText val=&quot;1&quot;/&gt;&lt;/Image&gt;&lt;/ThreeDShapeInfo&gt;"/>
  <p:tag name="PRESENTER_SHAPETEXTINFO" val="&lt;ShapeTextInfo&gt;&lt;TableIndex row=&quot;-1&quot; col=&quot;-1&quot;&gt;&lt;linesCount val=&quot;2&quot;/&gt;&lt;lineCharCount val=&quot;24&quot;/&gt;&lt;lineCharCount val=&quot;24&quot;/&gt;&lt;/TableIndex&gt;&lt;/ShapeText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2404</TotalTime>
  <Words>3614</Words>
  <Application>Microsoft Office PowerPoint</Application>
  <PresentationFormat>On-screen Show (4:3)</PresentationFormat>
  <Paragraphs>323</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Tahoma</vt:lpstr>
      <vt:lpstr>Times New Roman</vt:lpstr>
      <vt:lpstr>Wingdings</vt:lpstr>
      <vt:lpstr>Office Theme</vt:lpstr>
      <vt:lpstr>Stakeholders:  Involve People Affected by the Messy Problem</vt:lpstr>
      <vt:lpstr>Pre-Activity Activities </vt:lpstr>
      <vt:lpstr>PowerPoint Presentation</vt:lpstr>
      <vt:lpstr>PowerPoint Presentation</vt:lpstr>
      <vt:lpstr>PowerPoint Presentation</vt:lpstr>
      <vt:lpstr>PowerPoint Presentation</vt:lpstr>
      <vt:lpstr>Why identify and analyze stakeholders and their interests?</vt:lpstr>
      <vt:lpstr>Why identify and analyze stakeholders and their interests? (continued)</vt:lpstr>
      <vt:lpstr>What do we mean by stakeholders and their interests?</vt:lpstr>
      <vt:lpstr>Three Levels of Stakeholders</vt:lpstr>
      <vt:lpstr>When should you identify stakeholders?</vt:lpstr>
      <vt:lpstr>PowerPoint Presentation</vt:lpstr>
      <vt:lpstr>How do you identify and analyze stakeholders and their interests?</vt:lpstr>
      <vt:lpstr>PowerPoint Presentation</vt:lpstr>
      <vt:lpstr>Step  1. Identify Your Stakeholders Application to Mexico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Session Five-Minute Writing Reflection.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Stakeholders:  Involving people affected by the  Messy Problem</dc:title>
  <dc:creator>DCG</dc:creator>
  <cp:lastModifiedBy>David Gosselin</cp:lastModifiedBy>
  <cp:revision>104</cp:revision>
  <dcterms:created xsi:type="dcterms:W3CDTF">2016-07-14T01:57:29Z</dcterms:created>
  <dcterms:modified xsi:type="dcterms:W3CDTF">2017-04-06T13:24:06Z</dcterms:modified>
</cp:coreProperties>
</file>